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79" r:id="rId1"/>
  </p:sldMasterIdLst>
  <p:notesMasterIdLst>
    <p:notesMasterId r:id="rId18"/>
  </p:notesMasterIdLst>
  <p:handoutMasterIdLst>
    <p:handoutMasterId r:id="rId19"/>
  </p:handoutMasterIdLst>
  <p:sldIdLst>
    <p:sldId id="256" r:id="rId2"/>
    <p:sldId id="349" r:id="rId3"/>
    <p:sldId id="342" r:id="rId4"/>
    <p:sldId id="343" r:id="rId5"/>
    <p:sldId id="355" r:id="rId6"/>
    <p:sldId id="358" r:id="rId7"/>
    <p:sldId id="359" r:id="rId8"/>
    <p:sldId id="356" r:id="rId9"/>
    <p:sldId id="357" r:id="rId10"/>
    <p:sldId id="360" r:id="rId11"/>
    <p:sldId id="317" r:id="rId12"/>
    <p:sldId id="352" r:id="rId13"/>
    <p:sldId id="345" r:id="rId14"/>
    <p:sldId id="353" r:id="rId15"/>
    <p:sldId id="361" r:id="rId16"/>
    <p:sldId id="339" r:id="rId17"/>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6699"/>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0044" autoAdjust="0"/>
  </p:normalViewPr>
  <p:slideViewPr>
    <p:cSldViewPr>
      <p:cViewPr varScale="1">
        <p:scale>
          <a:sx n="145" d="100"/>
          <a:sy n="145" d="100"/>
        </p:scale>
        <p:origin x="240" y="84"/>
      </p:cViewPr>
      <p:guideLst>
        <p:guide orient="horz" pos="1620"/>
        <p:guide pos="2880"/>
      </p:guideLst>
    </p:cSldViewPr>
  </p:slideViewPr>
  <p:notesTextViewPr>
    <p:cViewPr>
      <p:scale>
        <a:sx n="100" d="100"/>
        <a:sy n="100" d="100"/>
      </p:scale>
      <p:origin x="0" y="0"/>
    </p:cViewPr>
  </p:notesTextViewPr>
  <p:notesViewPr>
    <p:cSldViewPr>
      <p:cViewPr varScale="1">
        <p:scale>
          <a:sx n="103" d="100"/>
          <a:sy n="103" d="100"/>
        </p:scale>
        <p:origin x="4128"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DD9B9B-D8FE-409C-B8BF-65411F3CEDDE}" type="datetimeFigureOut">
              <a:rPr lang="en-GB" smtClean="0"/>
              <a:t>15/10/2014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460687-CB50-4C61-B502-E8FA3905E6C5}" type="slidenum">
              <a:rPr lang="en-GB" smtClean="0"/>
              <a:t>‹#›</a:t>
            </a:fld>
            <a:endParaRPr lang="en-GB"/>
          </a:p>
        </p:txBody>
      </p:sp>
    </p:spTree>
    <p:extLst>
      <p:ext uri="{BB962C8B-B14F-4D97-AF65-F5344CB8AC3E}">
        <p14:creationId xmlns:p14="http://schemas.microsoft.com/office/powerpoint/2010/main" val="37057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10/15/2014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1601452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381000" y="685800"/>
            <a:ext cx="6096000" cy="3429000"/>
          </a:xfrm>
        </p:spPr>
      </p:sp>
      <p:sp>
        <p:nvSpPr>
          <p:cNvPr id="3" name="Rectangle 2"/>
          <p:cNvSpPr>
            <a:spLocks noGrp="1"/>
          </p:cNvSpPr>
          <p:nvPr>
            <p:ph type="body" idx="1"/>
          </p:nvPr>
        </p:nvSpPr>
        <p:spPr/>
        <p:txBody>
          <a:bodyPr/>
          <a:lstStyle>
            <a:extLst/>
          </a:lstStyle>
          <a:p>
            <a:endParaRPr lang="en-US" dirty="0"/>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45134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4</a:t>
            </a:fld>
            <a:endParaRPr lang="en-US"/>
          </a:p>
        </p:txBody>
      </p:sp>
    </p:spTree>
    <p:extLst>
      <p:ext uri="{BB962C8B-B14F-4D97-AF65-F5344CB8AC3E}">
        <p14:creationId xmlns:p14="http://schemas.microsoft.com/office/powerpoint/2010/main" val="5426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7</a:t>
            </a:fld>
            <a:endParaRPr lang="en-US"/>
          </a:p>
        </p:txBody>
      </p:sp>
    </p:spTree>
    <p:extLst>
      <p:ext uri="{BB962C8B-B14F-4D97-AF65-F5344CB8AC3E}">
        <p14:creationId xmlns:p14="http://schemas.microsoft.com/office/powerpoint/2010/main" val="409586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8</a:t>
            </a:fld>
            <a:endParaRPr lang="en-US"/>
          </a:p>
        </p:txBody>
      </p:sp>
    </p:spTree>
    <p:extLst>
      <p:ext uri="{BB962C8B-B14F-4D97-AF65-F5344CB8AC3E}">
        <p14:creationId xmlns:p14="http://schemas.microsoft.com/office/powerpoint/2010/main" val="3963716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9</a:t>
            </a:fld>
            <a:endParaRPr lang="en-US"/>
          </a:p>
        </p:txBody>
      </p:sp>
    </p:spTree>
    <p:extLst>
      <p:ext uri="{BB962C8B-B14F-4D97-AF65-F5344CB8AC3E}">
        <p14:creationId xmlns:p14="http://schemas.microsoft.com/office/powerpoint/2010/main" val="190370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11</a:t>
            </a:fld>
            <a:endParaRPr lang="en-US"/>
          </a:p>
        </p:txBody>
      </p:sp>
    </p:spTree>
    <p:extLst>
      <p:ext uri="{BB962C8B-B14F-4D97-AF65-F5344CB8AC3E}">
        <p14:creationId xmlns:p14="http://schemas.microsoft.com/office/powerpoint/2010/main" val="12644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16</a:t>
            </a:fld>
            <a:endParaRPr lang="en-US"/>
          </a:p>
        </p:txBody>
      </p:sp>
    </p:spTree>
    <p:extLst>
      <p:ext uri="{BB962C8B-B14F-4D97-AF65-F5344CB8AC3E}">
        <p14:creationId xmlns:p14="http://schemas.microsoft.com/office/powerpoint/2010/main" val="193341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lgn="ctr"/>
            <a:fld id="{047E157E-8DCB-4F70-A0AF-5EB586A91DD4}" type="datetime1">
              <a:rPr lang="en-US" smtClean="0">
                <a:solidFill>
                  <a:srgbClr val="FFFFFF"/>
                </a:solidFill>
              </a:rPr>
              <a:pPr algn="ctr"/>
              <a:t>10/15/2014</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pPr/>
              <a:t>‹#›</a:t>
            </a:fld>
            <a:endParaRPr lang="en-US" dirty="0">
              <a:solidFill>
                <a:schemeClr val="tx2"/>
              </a:solidFill>
            </a:endParaRPr>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pPr/>
              <a:t>10/15/2014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pPr/>
              <a:t>10/15/2014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iewport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Viewports</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8460432" y="4515966"/>
            <a:ext cx="539264" cy="514548"/>
          </a:xfrm>
          <a:prstGeom prst="rect">
            <a:avLst/>
          </a:prstGeom>
        </p:spPr>
      </p:pic>
    </p:spTree>
    <p:extLst>
      <p:ext uri="{BB962C8B-B14F-4D97-AF65-F5344CB8AC3E}">
        <p14:creationId xmlns:p14="http://schemas.microsoft.com/office/powerpoint/2010/main" val="1825358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Viewport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x-none" sz="2800" cap="small" dirty="0" smtClean="0">
                <a:solidFill>
                  <a:schemeClr val="tx1">
                    <a:lumMod val="85000"/>
                    <a:lumOff val="15000"/>
                  </a:schemeClr>
                </a:solidFill>
                <a:latin typeface="Calibri" pitchFamily="34" charset="0"/>
              </a:rPr>
              <a:t>Viewports</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8460432" y="4515966"/>
            <a:ext cx="539264" cy="514548"/>
          </a:xfrm>
          <a:prstGeom prst="rect">
            <a:avLst/>
          </a:prstGeom>
        </p:spPr>
      </p:pic>
      <p:pic>
        <p:nvPicPr>
          <p:cNvPr id="4" name="Picture 3"/>
          <p:cNvPicPr>
            <a:picLocks noChangeAspect="1"/>
          </p:cNvPicPr>
          <p:nvPr userDrawn="1"/>
        </p:nvPicPr>
        <p:blipFill>
          <a:blip r:embed="rId3"/>
          <a:stretch>
            <a:fillRect/>
          </a:stretch>
        </p:blipFill>
        <p:spPr>
          <a:xfrm>
            <a:off x="1" y="987574"/>
            <a:ext cx="9144000" cy="1800200"/>
          </a:xfrm>
          <a:prstGeom prst="rect">
            <a:avLst/>
          </a:prstGeom>
        </p:spPr>
      </p:pic>
      <p:sp>
        <p:nvSpPr>
          <p:cNvPr id="5" name="Rectangle 4"/>
          <p:cNvSpPr/>
          <p:nvPr userDrawn="1"/>
        </p:nvSpPr>
        <p:spPr>
          <a:xfrm>
            <a:off x="3563888" y="982910"/>
            <a:ext cx="2304256" cy="1798630"/>
          </a:xfrm>
          <a:prstGeom prst="rect">
            <a:avLst/>
          </a:prstGeom>
          <a:solidFill>
            <a:srgbClr val="FFFFFF">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822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ImageCoordinat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Image</a:t>
            </a:r>
            <a:r>
              <a:rPr lang="en-US" sz="2800" cap="small" baseline="0" dirty="0" smtClean="0">
                <a:solidFill>
                  <a:schemeClr val="tx1">
                    <a:lumMod val="85000"/>
                    <a:lumOff val="15000"/>
                  </a:schemeClr>
                </a:solidFill>
                <a:latin typeface="Calibri" pitchFamily="34" charset="0"/>
              </a:rPr>
              <a:t> Coordinates</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a:stretch>
            <a:fillRect/>
          </a:stretch>
        </p:blipFill>
        <p:spPr>
          <a:xfrm>
            <a:off x="7884368" y="4011910"/>
            <a:ext cx="1107666" cy="961454"/>
          </a:xfrm>
          <a:prstGeom prst="rect">
            <a:avLst/>
          </a:prstGeom>
        </p:spPr>
      </p:pic>
    </p:spTree>
    <p:extLst>
      <p:ext uri="{BB962C8B-B14F-4D97-AF65-F5344CB8AC3E}">
        <p14:creationId xmlns:p14="http://schemas.microsoft.com/office/powerpoint/2010/main" val="1413701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creenCoordinates">
    <p:spTree>
      <p:nvGrpSpPr>
        <p:cNvPr id="1" name=""/>
        <p:cNvGrpSpPr/>
        <p:nvPr/>
      </p:nvGrpSpPr>
      <p:grpSpPr>
        <a:xfrm>
          <a:off x="0" y="0"/>
          <a:ext cx="0" cy="0"/>
          <a:chOff x="0" y="0"/>
          <a:chExt cx="0" cy="0"/>
        </a:xfrm>
      </p:grpSpPr>
      <p:sp>
        <p:nvSpPr>
          <p:cNvPr id="6" name="Rectangle 2"/>
          <p:cNvSpPr txBox="1">
            <a:spLocks/>
          </p:cNvSpPr>
          <p:nvPr userDrawn="1"/>
        </p:nvSpPr>
        <p:spPr>
          <a:xfrm>
            <a:off x="35496" y="5147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Screen </a:t>
            </a:r>
            <a:r>
              <a:rPr lang="en-US" sz="2800" cap="small" baseline="0" dirty="0" smtClean="0">
                <a:solidFill>
                  <a:schemeClr val="tx1">
                    <a:lumMod val="85000"/>
                    <a:lumOff val="15000"/>
                  </a:schemeClr>
                </a:solidFill>
                <a:latin typeface="Calibri" pitchFamily="34" charset="0"/>
              </a:rPr>
              <a:t>Coordinates</a:t>
            </a:r>
            <a:endParaRPr lang="en-US" sz="2800" cap="small" dirty="0">
              <a:solidFill>
                <a:schemeClr val="tx1">
                  <a:lumMod val="85000"/>
                  <a:lumOff val="15000"/>
                </a:schemeClr>
              </a:solidFill>
              <a:latin typeface="Calibri" pitchFamily="34" charset="0"/>
            </a:endParaRPr>
          </a:p>
        </p:txBody>
      </p:sp>
      <p:pic>
        <p:nvPicPr>
          <p:cNvPr id="2" name="Picture 1"/>
          <p:cNvPicPr>
            <a:picLocks noChangeAspect="1"/>
          </p:cNvPicPr>
          <p:nvPr userDrawn="1"/>
        </p:nvPicPr>
        <p:blipFill>
          <a:blip r:embed="rId2"/>
          <a:stretch>
            <a:fillRect/>
          </a:stretch>
        </p:blipFill>
        <p:spPr>
          <a:xfrm>
            <a:off x="8100392" y="4299942"/>
            <a:ext cx="878210" cy="682302"/>
          </a:xfrm>
          <a:prstGeom prst="rect">
            <a:avLst/>
          </a:prstGeom>
        </p:spPr>
      </p:pic>
    </p:spTree>
    <p:extLst>
      <p:ext uri="{BB962C8B-B14F-4D97-AF65-F5344CB8AC3E}">
        <p14:creationId xmlns:p14="http://schemas.microsoft.com/office/powerpoint/2010/main" val="21929685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spect Ratios">
    <p:spTree>
      <p:nvGrpSpPr>
        <p:cNvPr id="1" name=""/>
        <p:cNvGrpSpPr/>
        <p:nvPr/>
      </p:nvGrpSpPr>
      <p:grpSpPr>
        <a:xfrm>
          <a:off x="0" y="0"/>
          <a:ext cx="0" cy="0"/>
          <a:chOff x="0" y="0"/>
          <a:chExt cx="0" cy="0"/>
        </a:xfrm>
      </p:grpSpPr>
      <p:sp>
        <p:nvSpPr>
          <p:cNvPr id="6" name="Rectangle 2"/>
          <p:cNvSpPr txBox="1">
            <a:spLocks/>
          </p:cNvSpPr>
          <p:nvPr userDrawn="1"/>
        </p:nvSpPr>
        <p:spPr>
          <a:xfrm>
            <a:off x="0" y="0"/>
            <a:ext cx="3886200" cy="57606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cap="small" dirty="0" smtClean="0">
                <a:solidFill>
                  <a:schemeClr val="tx1">
                    <a:lumMod val="85000"/>
                    <a:lumOff val="15000"/>
                  </a:schemeClr>
                </a:solidFill>
                <a:latin typeface="Calibri" pitchFamily="34" charset="0"/>
              </a:rPr>
              <a:t>Aspect Ratios</a:t>
            </a:r>
            <a:endParaRPr lang="en-US" sz="2800" cap="small" dirty="0">
              <a:solidFill>
                <a:schemeClr val="tx1">
                  <a:lumMod val="85000"/>
                  <a:lumOff val="15000"/>
                </a:schemeClr>
              </a:solidFill>
              <a:latin typeface="Calibri" pitchFamily="34" charset="0"/>
            </a:endParaRPr>
          </a:p>
        </p:txBody>
      </p:sp>
      <p:pic>
        <p:nvPicPr>
          <p:cNvPr id="3" name="Picture 2"/>
          <p:cNvPicPr>
            <a:picLocks noChangeAspect="1"/>
          </p:cNvPicPr>
          <p:nvPr userDrawn="1"/>
        </p:nvPicPr>
        <p:blipFill>
          <a:blip r:embed="rId2">
            <a:clrChange>
              <a:clrFrom>
                <a:srgbClr val="FFFFFF"/>
              </a:clrFrom>
              <a:clrTo>
                <a:srgbClr val="FFFFFF">
                  <a:alpha val="0"/>
                </a:srgbClr>
              </a:clrTo>
            </a:clrChange>
          </a:blip>
          <a:stretch>
            <a:fillRect/>
          </a:stretch>
        </p:blipFill>
        <p:spPr>
          <a:xfrm>
            <a:off x="8355248" y="4587974"/>
            <a:ext cx="787196" cy="491210"/>
          </a:xfrm>
          <a:prstGeom prst="rect">
            <a:avLst/>
          </a:prstGeom>
        </p:spPr>
      </p:pic>
    </p:spTree>
    <p:extLst>
      <p:ext uri="{BB962C8B-B14F-4D97-AF65-F5344CB8AC3E}">
        <p14:creationId xmlns:p14="http://schemas.microsoft.com/office/powerpoint/2010/main" val="27790245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606EA6-EFEA-4C30-9264-4F9291A5780D}" type="datetime1">
              <a:rPr lang="en-US" smtClean="0"/>
              <a:pPr/>
              <a:t>10/15/2014</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F9F07-3BC7-4570-B054-79111B0A380C}" type="datetime1">
              <a:rPr lang="en-US" smtClean="0"/>
              <a:pPr/>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4606EA6-EFEA-4C30-9264-4F9291A5780D}" type="datetime1">
              <a:rPr lang="en-US" smtClean="0"/>
              <a:pPr/>
              <a:t>10/15/2014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pPr/>
              <a:t>10/15/2014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10/15/2014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10/15/2014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pPr/>
              <a:t>10/15/2014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pPr/>
              <a:t>10/15/2014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pPr algn="ctr"/>
              <a:t>‹#›</a:t>
            </a:fld>
            <a:endParaRPr lang="en-US" sz="2800" dirty="0"/>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4606EA6-EFEA-4C30-9264-4F9291A5780D}" type="datetime1">
              <a:rPr lang="en-US" smtClean="0"/>
              <a:pPr/>
              <a:t>10/15/2014</a:t>
            </a:fld>
            <a:endParaRPr lang="en-US" sz="1400" dirty="0">
              <a:solidFill>
                <a:schemeClr val="tx2"/>
              </a:solidFill>
            </a:endParaRPr>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5" r:id="rId12"/>
    <p:sldLayoutId id="2147484704" r:id="rId13"/>
    <p:sldLayoutId id="2147484701" r:id="rId14"/>
    <p:sldLayoutId id="2147484702" r:id="rId15"/>
    <p:sldLayoutId id="2147484703" r:id="rId16"/>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4788024" y="915566"/>
            <a:ext cx="4104456" cy="1344875"/>
          </a:xfrm>
        </p:spPr>
        <p:txBody>
          <a:bodyPr>
            <a:normAutofit/>
          </a:bodyPr>
          <a:lstStyle>
            <a:extLst/>
          </a:lstStyle>
          <a:p>
            <a:pPr marL="182880" indent="0" algn="ctr">
              <a:buNone/>
            </a:pPr>
            <a:r>
              <a:rPr lang="en-US" dirty="0" smtClean="0">
                <a:solidFill>
                  <a:schemeClr val="tx1"/>
                </a:solidFill>
                <a:effectLst/>
              </a:rPr>
              <a:t>Viewports</a:t>
            </a:r>
            <a:endParaRPr lang="en-US" dirty="0">
              <a:solidFill>
                <a:schemeClr val="tx1"/>
              </a:solidFill>
              <a:effectLst/>
            </a:endParaRPr>
          </a:p>
        </p:txBody>
      </p:sp>
      <p:pic>
        <p:nvPicPr>
          <p:cNvPr id="6" name="Picture 5" descr="C:\Resources\Docs\3. Education\Modules\CSC2021-22\Development\CSC2021 Module Title.png"/>
          <p:cNvPicPr/>
          <p:nvPr/>
        </p:nvPicPr>
        <p:blipFill>
          <a:blip r:embed="rId3">
            <a:extLst>
              <a:ext uri="{28A0092B-C50C-407E-A947-70E740481C1C}">
                <a14:useLocalDpi xmlns:a14="http://schemas.microsoft.com/office/drawing/2010/main" val="0"/>
              </a:ext>
            </a:extLst>
          </a:blip>
          <a:srcRect/>
          <a:stretch>
            <a:fillRect/>
          </a:stretch>
        </p:blipFill>
        <p:spPr bwMode="auto">
          <a:xfrm>
            <a:off x="323529" y="771552"/>
            <a:ext cx="4200635" cy="1467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C:\Resources\Docs\3. Education\Modules\CSC2021-22\Development\CSC2022 Module Title.png"/>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15981"/>
            <a:ext cx="4200635" cy="1467937"/>
          </a:xfrm>
          <a:prstGeom prst="round2DiagRect">
            <a:avLst>
              <a:gd name="adj1" fmla="val 0"/>
              <a:gd name="adj2" fmla="val 20924"/>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5364088" y="2643758"/>
            <a:ext cx="3096344" cy="1292662"/>
          </a:xfrm>
          <a:prstGeom prst="rect">
            <a:avLst/>
          </a:prstGeom>
          <a:noFill/>
        </p:spPr>
        <p:txBody>
          <a:bodyPr wrap="square" rtlCol="0">
            <a:spAutoFit/>
          </a:bodyPr>
          <a:lstStyle/>
          <a:p>
            <a:pPr algn="ctr"/>
            <a:r>
              <a:rPr lang="en-US" sz="2000" dirty="0" smtClean="0"/>
              <a:t>Creating a window into your game world</a:t>
            </a:r>
            <a:endParaRPr lang="en-US" sz="2000" dirty="0"/>
          </a:p>
          <a:p>
            <a:pPr algn="r"/>
            <a:endParaRPr lang="en-GB" sz="2000" dirty="0">
              <a:solidFill>
                <a:schemeClr val="tx1">
                  <a:lumMod val="85000"/>
                  <a:lumOff val="15000"/>
                </a:schemeClr>
              </a:solidFill>
              <a:latin typeface="Calibri" pitchFamily="34" charset="0"/>
            </a:endParaRPr>
          </a:p>
          <a:p>
            <a:pPr algn="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8416637" cy="5143500"/>
          </a:xfrm>
          <a:prstGeom prst="rect">
            <a:avLst/>
          </a:prstGeom>
        </p:spPr>
      </p:pic>
      <p:sp>
        <p:nvSpPr>
          <p:cNvPr id="4" name="Rectangle 3"/>
          <p:cNvSpPr/>
          <p:nvPr/>
        </p:nvSpPr>
        <p:spPr>
          <a:xfrm>
            <a:off x="6084168" y="0"/>
            <a:ext cx="3059832"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p:cNvSpPr txBox="1"/>
          <p:nvPr/>
        </p:nvSpPr>
        <p:spPr>
          <a:xfrm>
            <a:off x="6156176" y="51470"/>
            <a:ext cx="2952328" cy="3862596"/>
          </a:xfrm>
          <a:prstGeom prst="rect">
            <a:avLst/>
          </a:prstGeom>
          <a:noFill/>
        </p:spPr>
        <p:txBody>
          <a:bodyPr wrap="square" rtlCol="0">
            <a:spAutoFit/>
          </a:bodyPr>
          <a:lstStyle/>
          <a:p>
            <a:r>
              <a:rPr lang="en-GB" sz="2000" dirty="0" smtClean="0">
                <a:solidFill>
                  <a:schemeClr val="bg1"/>
                </a:solidFill>
                <a:latin typeface="Calibri" pitchFamily="34" charset="0"/>
              </a:rPr>
              <a:t>Summary:</a:t>
            </a:r>
          </a:p>
          <a:p>
            <a:endParaRPr lang="en-GB" sz="1000" dirty="0">
              <a:solidFill>
                <a:schemeClr val="bg1"/>
              </a:solidFill>
              <a:latin typeface="Calibri" pitchFamily="34" charset="0"/>
            </a:endParaRPr>
          </a:p>
          <a:p>
            <a:pPr marL="342900" indent="-342900">
              <a:spcAft>
                <a:spcPts val="600"/>
              </a:spcAft>
              <a:buFont typeface="Arial" panose="020B0604020202020204" pitchFamily="34" charset="0"/>
              <a:buChar char="•"/>
            </a:pPr>
            <a:r>
              <a:rPr lang="en-GB" sz="2000" dirty="0" smtClean="0">
                <a:solidFill>
                  <a:schemeClr val="bg1"/>
                </a:solidFill>
                <a:latin typeface="Calibri" pitchFamily="34" charset="0"/>
              </a:rPr>
              <a:t>Work out if the game object falls within the viewport.</a:t>
            </a:r>
          </a:p>
          <a:p>
            <a:pPr marL="342900" indent="-342900">
              <a:spcAft>
                <a:spcPts val="600"/>
              </a:spcAft>
              <a:buFont typeface="Arial" panose="020B0604020202020204" pitchFamily="34" charset="0"/>
              <a:buChar char="•"/>
            </a:pPr>
            <a:r>
              <a:rPr lang="en-GB" sz="2000" dirty="0" smtClean="0">
                <a:solidFill>
                  <a:schemeClr val="bg1"/>
                </a:solidFill>
                <a:latin typeface="Calibri" pitchFamily="34" charset="0"/>
              </a:rPr>
              <a:t>If so, work out what portion should be drawn.</a:t>
            </a:r>
          </a:p>
          <a:p>
            <a:pPr marL="342900" indent="-342900">
              <a:spcAft>
                <a:spcPts val="600"/>
              </a:spcAft>
              <a:buFont typeface="Arial" panose="020B0604020202020204" pitchFamily="34" charset="0"/>
              <a:buChar char="•"/>
            </a:pPr>
            <a:r>
              <a:rPr lang="en-GB" sz="2000" dirty="0" smtClean="0">
                <a:solidFill>
                  <a:schemeClr val="bg1"/>
                </a:solidFill>
                <a:latin typeface="Calibri" pitchFamily="34" charset="0"/>
              </a:rPr>
              <a:t>Then, work out what region of the screen it should be drawn to.</a:t>
            </a:r>
          </a:p>
          <a:p>
            <a:pPr marL="342900" indent="-342900">
              <a:spcAft>
                <a:spcPts val="600"/>
              </a:spcAft>
              <a:buFont typeface="Arial" panose="020B0604020202020204" pitchFamily="34" charset="0"/>
              <a:buChar char="•"/>
            </a:pPr>
            <a:r>
              <a:rPr lang="en-GB" sz="2000" dirty="0" smtClean="0">
                <a:solidFill>
                  <a:schemeClr val="bg1"/>
                </a:solidFill>
                <a:latin typeface="Calibri" pitchFamily="34" charset="0"/>
              </a:rPr>
              <a:t>Finally, draw. </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50742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38198" cy="5143500"/>
          </a:xfrm>
          <a:prstGeom prst="rect">
            <a:avLst/>
          </a:prstGeom>
        </p:spPr>
      </p:pic>
      <p:sp>
        <p:nvSpPr>
          <p:cNvPr id="4" name="Title 1"/>
          <p:cNvSpPr txBox="1">
            <a:spLocks/>
          </p:cNvSpPr>
          <p:nvPr/>
        </p:nvSpPr>
        <p:spPr>
          <a:xfrm>
            <a:off x="-108520" y="4371950"/>
            <a:ext cx="7992888" cy="864096"/>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40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Handling display aspect ratios</a:t>
            </a:r>
            <a:endParaRPr lang="en-GB" sz="40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ndParaRPr>
          </a:p>
        </p:txBody>
      </p:sp>
    </p:spTree>
    <p:extLst>
      <p:ext uri="{BB962C8B-B14F-4D97-AF65-F5344CB8AC3E}">
        <p14:creationId xmlns:p14="http://schemas.microsoft.com/office/powerpoint/2010/main" val="1333093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1520" y="1045752"/>
            <a:ext cx="1824203" cy="1368152"/>
          </a:xfrm>
          <a:prstGeom prst="roundRect">
            <a:avLst>
              <a:gd name="adj" fmla="val 169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2379630" y="1059582"/>
            <a:ext cx="1923473" cy="1282315"/>
          </a:xfrm>
          <a:prstGeom prst="roundRect">
            <a:avLst>
              <a:gd name="adj" fmla="val 1143"/>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4607010" y="1059582"/>
            <a:ext cx="1845328" cy="1153330"/>
          </a:xfrm>
          <a:prstGeom prst="roundRect">
            <a:avLst>
              <a:gd name="adj" fmla="val 152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6756244" y="1059582"/>
            <a:ext cx="1920212" cy="1080120"/>
          </a:xfrm>
          <a:prstGeom prst="roundRect">
            <a:avLst>
              <a:gd name="adj" fmla="val 179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69776" y="555526"/>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 number of different display aspect ratios are used, including:</a:t>
            </a:r>
            <a:endParaRPr lang="en-GB" sz="2000" dirty="0">
              <a:solidFill>
                <a:schemeClr val="tx1">
                  <a:lumMod val="85000"/>
                  <a:lumOff val="15000"/>
                </a:schemeClr>
              </a:solidFill>
              <a:latin typeface="Calibri" pitchFamily="34" charset="0"/>
            </a:endParaRPr>
          </a:p>
        </p:txBody>
      </p:sp>
      <p:sp>
        <p:nvSpPr>
          <p:cNvPr id="7" name="TextBox 6"/>
          <p:cNvSpPr txBox="1"/>
          <p:nvPr/>
        </p:nvSpPr>
        <p:spPr>
          <a:xfrm>
            <a:off x="899592" y="1399587"/>
            <a:ext cx="6480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4:3</a:t>
            </a:r>
            <a:endParaRPr lang="en-GB" sz="2000" dirty="0">
              <a:solidFill>
                <a:schemeClr val="tx1">
                  <a:lumMod val="85000"/>
                  <a:lumOff val="15000"/>
                </a:schemeClr>
              </a:solidFill>
              <a:latin typeface="Calibri" pitchFamily="34" charset="0"/>
            </a:endParaRPr>
          </a:p>
        </p:txBody>
      </p:sp>
      <p:sp>
        <p:nvSpPr>
          <p:cNvPr id="8" name="TextBox 7"/>
          <p:cNvSpPr txBox="1"/>
          <p:nvPr/>
        </p:nvSpPr>
        <p:spPr>
          <a:xfrm>
            <a:off x="3131840" y="1399587"/>
            <a:ext cx="6480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3:2</a:t>
            </a:r>
            <a:endParaRPr lang="en-GB" sz="2000" dirty="0">
              <a:solidFill>
                <a:schemeClr val="tx1">
                  <a:lumMod val="85000"/>
                  <a:lumOff val="15000"/>
                </a:schemeClr>
              </a:solidFill>
              <a:latin typeface="Calibri" pitchFamily="34" charset="0"/>
            </a:endParaRPr>
          </a:p>
        </p:txBody>
      </p:sp>
      <p:sp>
        <p:nvSpPr>
          <p:cNvPr id="9" name="TextBox 8"/>
          <p:cNvSpPr txBox="1"/>
          <p:nvPr/>
        </p:nvSpPr>
        <p:spPr>
          <a:xfrm>
            <a:off x="5148064" y="1399587"/>
            <a:ext cx="1224136"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16:10</a:t>
            </a:r>
            <a:endParaRPr lang="en-GB" sz="2000" dirty="0">
              <a:solidFill>
                <a:schemeClr val="tx1">
                  <a:lumMod val="85000"/>
                  <a:lumOff val="15000"/>
                </a:schemeClr>
              </a:solidFill>
              <a:latin typeface="Calibri" pitchFamily="34" charset="0"/>
            </a:endParaRPr>
          </a:p>
        </p:txBody>
      </p:sp>
      <p:sp>
        <p:nvSpPr>
          <p:cNvPr id="10" name="TextBox 9"/>
          <p:cNvSpPr txBox="1"/>
          <p:nvPr/>
        </p:nvSpPr>
        <p:spPr>
          <a:xfrm>
            <a:off x="7452320" y="1399587"/>
            <a:ext cx="1224136"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16:9</a:t>
            </a:r>
            <a:endParaRPr lang="en-GB" sz="2000" dirty="0">
              <a:solidFill>
                <a:schemeClr val="tx1">
                  <a:lumMod val="85000"/>
                  <a:lumOff val="15000"/>
                </a:schemeClr>
              </a:solidFill>
              <a:latin typeface="Calibri" pitchFamily="34" charset="0"/>
            </a:endParaRPr>
          </a:p>
        </p:txBody>
      </p:sp>
      <p:pic>
        <p:nvPicPr>
          <p:cNvPr id="11" name="Picture 10"/>
          <p:cNvPicPr>
            <a:picLocks noChangeAspect="1"/>
          </p:cNvPicPr>
          <p:nvPr/>
        </p:nvPicPr>
        <p:blipFill>
          <a:blip r:embed="rId2"/>
          <a:stretch>
            <a:fillRect/>
          </a:stretch>
        </p:blipFill>
        <p:spPr>
          <a:xfrm>
            <a:off x="2339752" y="2776945"/>
            <a:ext cx="1895102" cy="1288670"/>
          </a:xfrm>
          <a:prstGeom prst="rect">
            <a:avLst/>
          </a:prstGeom>
        </p:spPr>
      </p:pic>
      <p:pic>
        <p:nvPicPr>
          <p:cNvPr id="12" name="Picture 11"/>
          <p:cNvPicPr>
            <a:picLocks noChangeAspect="1"/>
          </p:cNvPicPr>
          <p:nvPr/>
        </p:nvPicPr>
        <p:blipFill>
          <a:blip r:embed="rId3"/>
          <a:stretch>
            <a:fillRect/>
          </a:stretch>
        </p:blipFill>
        <p:spPr>
          <a:xfrm>
            <a:off x="507082" y="2764357"/>
            <a:ext cx="1551522" cy="1292935"/>
          </a:xfrm>
          <a:prstGeom prst="rect">
            <a:avLst/>
          </a:prstGeom>
        </p:spPr>
      </p:pic>
      <p:pic>
        <p:nvPicPr>
          <p:cNvPr id="13" name="Picture 12"/>
          <p:cNvPicPr>
            <a:picLocks noChangeAspect="1"/>
          </p:cNvPicPr>
          <p:nvPr/>
        </p:nvPicPr>
        <p:blipFill>
          <a:blip r:embed="rId4"/>
          <a:stretch>
            <a:fillRect/>
          </a:stretch>
        </p:blipFill>
        <p:spPr>
          <a:xfrm>
            <a:off x="4788024" y="2399439"/>
            <a:ext cx="3708412" cy="2022770"/>
          </a:xfrm>
          <a:prstGeom prst="rect">
            <a:avLst/>
          </a:prstGeom>
        </p:spPr>
      </p:pic>
    </p:spTree>
    <p:extLst>
      <p:ext uri="{BB962C8B-B14F-4D97-AF65-F5344CB8AC3E}">
        <p14:creationId xmlns:p14="http://schemas.microsoft.com/office/powerpoint/2010/main" val="3287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 name="Picture 1"/>
          <p:cNvPicPr>
            <a:picLocks noChangeAspect="1"/>
          </p:cNvPicPr>
          <p:nvPr/>
        </p:nvPicPr>
        <p:blipFill>
          <a:blip r:embed="rId2"/>
          <a:stretch>
            <a:fillRect/>
          </a:stretch>
        </p:blipFill>
        <p:spPr>
          <a:xfrm>
            <a:off x="755576" y="595551"/>
            <a:ext cx="6184826" cy="3952398"/>
          </a:xfrm>
          <a:prstGeom prst="rect">
            <a:avLst/>
          </a:prstGeom>
        </p:spPr>
      </p:pic>
      <p:sp>
        <p:nvSpPr>
          <p:cNvPr id="4" name="TextBox 3"/>
          <p:cNvSpPr txBox="1"/>
          <p:nvPr/>
        </p:nvSpPr>
        <p:spPr>
          <a:xfrm>
            <a:off x="7142101" y="843558"/>
            <a:ext cx="1728192" cy="3323987"/>
          </a:xfrm>
          <a:prstGeom prst="rect">
            <a:avLst/>
          </a:prstGeom>
          <a:noFill/>
        </p:spPr>
        <p:txBody>
          <a:bodyPr wrap="square" rtlCol="0">
            <a:spAutoFit/>
          </a:bodyPr>
          <a:lstStyle/>
          <a:p>
            <a:r>
              <a:rPr lang="en-GB" sz="2000" dirty="0" smtClean="0">
                <a:solidFill>
                  <a:schemeClr val="bg1"/>
                </a:solidFill>
                <a:latin typeface="Calibri" pitchFamily="34" charset="0"/>
              </a:rPr>
              <a:t>The display aspect will determine how much ‘vertical’ and ‘horizontal’ space is available to display your game.</a:t>
            </a:r>
          </a:p>
          <a:p>
            <a:endParaRPr lang="en-GB" sz="1000" dirty="0">
              <a:solidFill>
                <a:schemeClr val="bg1"/>
              </a:solidFill>
              <a:latin typeface="Calibri" pitchFamily="34" charset="0"/>
            </a:endParaRPr>
          </a:p>
        </p:txBody>
      </p:sp>
    </p:spTree>
    <p:extLst>
      <p:ext uri="{BB962C8B-B14F-4D97-AF65-F5344CB8AC3E}">
        <p14:creationId xmlns:p14="http://schemas.microsoft.com/office/powerpoint/2010/main" val="3668520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91879" y="734496"/>
            <a:ext cx="5121831" cy="2881030"/>
          </a:xfrm>
          <a:prstGeom prst="roundRect">
            <a:avLst>
              <a:gd name="adj" fmla="val 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3779912" y="736536"/>
            <a:ext cx="4608032" cy="2880020"/>
          </a:xfrm>
          <a:prstGeom prst="roundRect">
            <a:avLst>
              <a:gd name="adj" fmla="val 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ounded Rectangle 1"/>
          <p:cNvSpPr/>
          <p:nvPr/>
        </p:nvSpPr>
        <p:spPr>
          <a:xfrm>
            <a:off x="3923928" y="555526"/>
            <a:ext cx="4320000" cy="3240000"/>
          </a:xfrm>
          <a:prstGeom prst="roundRect">
            <a:avLst>
              <a:gd name="adj" fmla="val 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3923928" y="735526"/>
            <a:ext cx="4320000" cy="2880000"/>
          </a:xfrm>
          <a:prstGeom prst="roundRect">
            <a:avLst>
              <a:gd name="adj" fmla="val 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7749854" y="237894"/>
            <a:ext cx="6480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4:3</a:t>
            </a:r>
            <a:endParaRPr lang="en-GB" sz="2000" dirty="0">
              <a:solidFill>
                <a:schemeClr val="tx1">
                  <a:lumMod val="85000"/>
                  <a:lumOff val="15000"/>
                </a:schemeClr>
              </a:solidFill>
              <a:latin typeface="Calibri" pitchFamily="34" charset="0"/>
            </a:endParaRPr>
          </a:p>
        </p:txBody>
      </p:sp>
      <p:sp>
        <p:nvSpPr>
          <p:cNvPr id="7" name="TextBox 6"/>
          <p:cNvSpPr txBox="1"/>
          <p:nvPr/>
        </p:nvSpPr>
        <p:spPr>
          <a:xfrm>
            <a:off x="7749854" y="670168"/>
            <a:ext cx="6480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3:2</a:t>
            </a:r>
            <a:endParaRPr lang="en-GB" sz="2000" dirty="0">
              <a:solidFill>
                <a:schemeClr val="tx1">
                  <a:lumMod val="85000"/>
                  <a:lumOff val="15000"/>
                </a:schemeClr>
              </a:solidFill>
              <a:latin typeface="Calibri" pitchFamily="34" charset="0"/>
            </a:endParaRPr>
          </a:p>
        </p:txBody>
      </p:sp>
      <p:sp>
        <p:nvSpPr>
          <p:cNvPr id="8" name="TextBox 7"/>
          <p:cNvSpPr txBox="1"/>
          <p:nvPr/>
        </p:nvSpPr>
        <p:spPr>
          <a:xfrm>
            <a:off x="8087460" y="3859854"/>
            <a:ext cx="949036"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16:10</a:t>
            </a:r>
            <a:endParaRPr lang="en-GB" sz="2000" dirty="0">
              <a:solidFill>
                <a:schemeClr val="tx1">
                  <a:lumMod val="85000"/>
                  <a:lumOff val="15000"/>
                </a:schemeClr>
              </a:solidFill>
              <a:latin typeface="Calibri" pitchFamily="34" charset="0"/>
            </a:endParaRPr>
          </a:p>
        </p:txBody>
      </p:sp>
      <p:sp>
        <p:nvSpPr>
          <p:cNvPr id="9" name="TextBox 8"/>
          <p:cNvSpPr txBox="1"/>
          <p:nvPr/>
        </p:nvSpPr>
        <p:spPr>
          <a:xfrm>
            <a:off x="8285952" y="3606642"/>
            <a:ext cx="854325"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16:9</a:t>
            </a:r>
            <a:endParaRPr lang="en-GB" sz="2000" dirty="0">
              <a:solidFill>
                <a:schemeClr val="tx1">
                  <a:lumMod val="85000"/>
                  <a:lumOff val="15000"/>
                </a:schemeClr>
              </a:solidFill>
              <a:latin typeface="Calibri" pitchFamily="34" charset="0"/>
            </a:endParaRPr>
          </a:p>
        </p:txBody>
      </p:sp>
      <p:sp>
        <p:nvSpPr>
          <p:cNvPr id="10" name="TextBox 9"/>
          <p:cNvSpPr txBox="1"/>
          <p:nvPr/>
        </p:nvSpPr>
        <p:spPr>
          <a:xfrm>
            <a:off x="169776" y="555526"/>
            <a:ext cx="2890056" cy="3323987"/>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By assume a 3:2 aspect ratio the other aspect ratios provide additional vertical or horizontal display space.</a:t>
            </a: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Hence, design your game to be played within a virtual viewport of, say, 480x320 (landscape) or 320x480 (portrait).</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306417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 grpId="0" animBg="1"/>
      <p:bldP spid="3"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776" y="555526"/>
            <a:ext cx="6634472"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Some of the ways of handling the display of different aspects ratios include:</a:t>
            </a:r>
            <a:endParaRPr lang="en-GB" sz="2000" dirty="0">
              <a:solidFill>
                <a:schemeClr val="tx1">
                  <a:lumMod val="85000"/>
                  <a:lumOff val="15000"/>
                </a:schemeClr>
              </a:solidFill>
              <a:latin typeface="Calibri" pitchFamily="34" charset="0"/>
            </a:endParaRPr>
          </a:p>
        </p:txBody>
      </p:sp>
      <p:pic>
        <p:nvPicPr>
          <p:cNvPr id="3" name="Picture 2"/>
          <p:cNvPicPr>
            <a:picLocks noChangeAspect="1"/>
          </p:cNvPicPr>
          <p:nvPr/>
        </p:nvPicPr>
        <p:blipFill>
          <a:blip r:embed="rId2"/>
          <a:stretch>
            <a:fillRect/>
          </a:stretch>
        </p:blipFill>
        <p:spPr>
          <a:xfrm>
            <a:off x="6938218" y="209713"/>
            <a:ext cx="1802762" cy="1080120"/>
          </a:xfrm>
          <a:prstGeom prst="rect">
            <a:avLst/>
          </a:prstGeom>
        </p:spPr>
      </p:pic>
      <p:pic>
        <p:nvPicPr>
          <p:cNvPr id="4" name="Picture 3"/>
          <p:cNvPicPr>
            <a:picLocks noChangeAspect="1"/>
          </p:cNvPicPr>
          <p:nvPr/>
        </p:nvPicPr>
        <p:blipFill>
          <a:blip r:embed="rId3"/>
          <a:stretch>
            <a:fillRect/>
          </a:stretch>
        </p:blipFill>
        <p:spPr>
          <a:xfrm>
            <a:off x="331990" y="1933018"/>
            <a:ext cx="1802762" cy="1353033"/>
          </a:xfrm>
          <a:prstGeom prst="rect">
            <a:avLst/>
          </a:prstGeom>
        </p:spPr>
      </p:pic>
      <p:pic>
        <p:nvPicPr>
          <p:cNvPr id="5" name="Picture 4"/>
          <p:cNvPicPr>
            <a:picLocks noChangeAspect="1"/>
          </p:cNvPicPr>
          <p:nvPr/>
        </p:nvPicPr>
        <p:blipFill>
          <a:blip r:embed="rId4"/>
          <a:stretch>
            <a:fillRect/>
          </a:stretch>
        </p:blipFill>
        <p:spPr>
          <a:xfrm>
            <a:off x="4644008" y="1933018"/>
            <a:ext cx="1807771" cy="1356792"/>
          </a:xfrm>
          <a:prstGeom prst="rect">
            <a:avLst/>
          </a:prstGeom>
        </p:spPr>
      </p:pic>
      <p:pic>
        <p:nvPicPr>
          <p:cNvPr id="6" name="Picture 5"/>
          <p:cNvPicPr>
            <a:picLocks noChangeAspect="1"/>
          </p:cNvPicPr>
          <p:nvPr/>
        </p:nvPicPr>
        <p:blipFill>
          <a:blip r:embed="rId5"/>
          <a:stretch>
            <a:fillRect/>
          </a:stretch>
        </p:blipFill>
        <p:spPr>
          <a:xfrm>
            <a:off x="2555298" y="1933018"/>
            <a:ext cx="1944694" cy="1090522"/>
          </a:xfrm>
          <a:prstGeom prst="rect">
            <a:avLst/>
          </a:prstGeom>
        </p:spPr>
      </p:pic>
      <p:pic>
        <p:nvPicPr>
          <p:cNvPr id="7" name="Picture 6"/>
          <p:cNvPicPr>
            <a:picLocks noChangeAspect="1"/>
          </p:cNvPicPr>
          <p:nvPr/>
        </p:nvPicPr>
        <p:blipFill>
          <a:blip r:embed="rId6"/>
          <a:stretch>
            <a:fillRect/>
          </a:stretch>
        </p:blipFill>
        <p:spPr>
          <a:xfrm>
            <a:off x="6868132" y="1933018"/>
            <a:ext cx="1942935" cy="1358812"/>
          </a:xfrm>
          <a:prstGeom prst="rect">
            <a:avLst/>
          </a:prstGeom>
        </p:spPr>
      </p:pic>
      <p:sp>
        <p:nvSpPr>
          <p:cNvPr id="17" name="TextBox 16"/>
          <p:cNvSpPr txBox="1"/>
          <p:nvPr/>
        </p:nvSpPr>
        <p:spPr>
          <a:xfrm>
            <a:off x="254507" y="1503993"/>
            <a:ext cx="129315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Scaling</a:t>
            </a:r>
            <a:endParaRPr lang="en-GB" sz="2000" b="1" dirty="0">
              <a:solidFill>
                <a:schemeClr val="tx1">
                  <a:lumMod val="85000"/>
                  <a:lumOff val="15000"/>
                </a:schemeClr>
              </a:solidFill>
              <a:latin typeface="Calibri" pitchFamily="34" charset="0"/>
            </a:endParaRPr>
          </a:p>
        </p:txBody>
      </p:sp>
      <p:sp>
        <p:nvSpPr>
          <p:cNvPr id="18" name="TextBox 17"/>
          <p:cNvSpPr txBox="1"/>
          <p:nvPr/>
        </p:nvSpPr>
        <p:spPr>
          <a:xfrm>
            <a:off x="2568705" y="1507420"/>
            <a:ext cx="129315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Black bars</a:t>
            </a:r>
            <a:endParaRPr lang="en-GB" sz="2000" b="1" dirty="0">
              <a:solidFill>
                <a:schemeClr val="tx1">
                  <a:lumMod val="85000"/>
                  <a:lumOff val="15000"/>
                </a:schemeClr>
              </a:solidFill>
              <a:latin typeface="Calibri" pitchFamily="34" charset="0"/>
            </a:endParaRPr>
          </a:p>
        </p:txBody>
      </p:sp>
      <p:sp>
        <p:nvSpPr>
          <p:cNvPr id="19" name="TextBox 18"/>
          <p:cNvSpPr txBox="1"/>
          <p:nvPr/>
        </p:nvSpPr>
        <p:spPr>
          <a:xfrm>
            <a:off x="6804248" y="1503993"/>
            <a:ext cx="2232248" cy="400110"/>
          </a:xfrm>
          <a:prstGeom prst="rect">
            <a:avLst/>
          </a:prstGeom>
          <a:noFill/>
        </p:spPr>
        <p:txBody>
          <a:bodyPr wrap="square" rtlCol="0">
            <a:spAutoFit/>
          </a:bodyPr>
          <a:lstStyle/>
          <a:p>
            <a:r>
              <a:rPr lang="en-GB" sz="2000" b="1" dirty="0" smtClean="0">
                <a:solidFill>
                  <a:schemeClr val="tx1">
                    <a:lumMod val="85000"/>
                    <a:lumOff val="15000"/>
                  </a:schemeClr>
                </a:solidFill>
                <a:latin typeface="Calibri" pitchFamily="34" charset="0"/>
              </a:rPr>
              <a:t>Resized viewport</a:t>
            </a:r>
            <a:endParaRPr lang="en-GB" sz="2000" b="1" dirty="0">
              <a:solidFill>
                <a:schemeClr val="tx1">
                  <a:lumMod val="85000"/>
                  <a:lumOff val="15000"/>
                </a:schemeClr>
              </a:solidFill>
              <a:latin typeface="Calibri" pitchFamily="34" charset="0"/>
            </a:endParaRPr>
          </a:p>
        </p:txBody>
      </p:sp>
      <p:sp>
        <p:nvSpPr>
          <p:cNvPr id="20" name="TextBox 19"/>
          <p:cNvSpPr txBox="1"/>
          <p:nvPr/>
        </p:nvSpPr>
        <p:spPr>
          <a:xfrm>
            <a:off x="169775" y="3435846"/>
            <a:ext cx="8641291" cy="1015663"/>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Scaling and using black bars will ensure the </a:t>
            </a:r>
            <a:r>
              <a:rPr lang="en-GB" sz="2000" dirty="0" smtClean="0">
                <a:solidFill>
                  <a:schemeClr val="tx1">
                    <a:lumMod val="85000"/>
                    <a:lumOff val="15000"/>
                  </a:schemeClr>
                </a:solidFill>
                <a:latin typeface="Calibri" pitchFamily="34" charset="0"/>
              </a:rPr>
              <a:t>same information is always displayed but can lessen the visual impact of the game. A resized viewport is likely to look best, although, different players may see different bits of the world.</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400220795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36746"/>
            <a:ext cx="3744416" cy="480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148064" y="267494"/>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Font typeface="Georgia" pitchFamily="18" charset="0"/>
              <a:buNone/>
            </a:pPr>
            <a:r>
              <a:rPr lang="en-GB" sz="1800" dirty="0" smtClean="0">
                <a:solidFill>
                  <a:schemeClr val="tx1"/>
                </a:solidFill>
                <a:effectLst/>
                <a:latin typeface="Calibri" pitchFamily="34" charset="0"/>
              </a:rPr>
              <a:t>The viewport determines which bit of your game world gets to be displayed.</a:t>
            </a:r>
          </a:p>
          <a:p>
            <a:pPr marL="0" indent="0">
              <a:buFont typeface="Georgia" pitchFamily="18" charset="0"/>
              <a:buNone/>
            </a:pPr>
            <a:endParaRPr lang="en-GB" sz="1800" dirty="0">
              <a:solidFill>
                <a:schemeClr val="tx1"/>
              </a:solidFill>
              <a:effectLst/>
              <a:latin typeface="Calibri" pitchFamily="34" charset="0"/>
            </a:endParaRPr>
          </a:p>
          <a:p>
            <a:pPr marL="0" indent="0">
              <a:buNone/>
            </a:pPr>
            <a:r>
              <a:rPr lang="en-GB" sz="1800" dirty="0">
                <a:solidFill>
                  <a:schemeClr val="tx1"/>
                </a:solidFill>
                <a:effectLst/>
                <a:latin typeface="Calibri" pitchFamily="34" charset="0"/>
              </a:rPr>
              <a:t>Whilst straightforward in principle, </a:t>
            </a:r>
            <a:r>
              <a:rPr lang="en-GB" sz="1800" dirty="0" smtClean="0">
                <a:solidFill>
                  <a:schemeClr val="tx1"/>
                </a:solidFill>
                <a:effectLst/>
                <a:latin typeface="Calibri" pitchFamily="34" charset="0"/>
              </a:rPr>
              <a:t>different display aspects and varying coordinate systems complicate matters somewhat.</a:t>
            </a: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smtClean="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a:p>
            <a:pPr marL="0" indent="0">
              <a:buFont typeface="Georgia" pitchFamily="18" charset="0"/>
              <a:buNone/>
            </a:pPr>
            <a:endParaRPr lang="en-GB" sz="1800" dirty="0">
              <a:solidFill>
                <a:schemeClr val="tx1"/>
              </a:solidFill>
              <a:effectLst/>
              <a:latin typeface="Calibri" pitchFamily="34" charset="0"/>
            </a:endParaRPr>
          </a:p>
        </p:txBody>
      </p:sp>
      <p:sp>
        <p:nvSpPr>
          <p:cNvPr id="4" name="Title 1"/>
          <p:cNvSpPr txBox="1">
            <a:spLocks/>
          </p:cNvSpPr>
          <p:nvPr/>
        </p:nvSpPr>
        <p:spPr>
          <a:xfrm>
            <a:off x="107504" y="110293"/>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sz="2800" dirty="0" smtClean="0">
                <a:solidFill>
                  <a:schemeClr val="tx1"/>
                </a:solidFill>
                <a:effectLst/>
                <a:latin typeface="Calibri" pitchFamily="34" charset="0"/>
              </a:rPr>
              <a:t>Key takeaways:</a:t>
            </a:r>
            <a:endParaRPr lang="en-GB" sz="2800" dirty="0">
              <a:solidFill>
                <a:schemeClr val="tx1"/>
              </a:solidFill>
              <a:effectLst/>
              <a:latin typeface="Calibri" pitchFamily="34" charset="0"/>
            </a:endParaRPr>
          </a:p>
        </p:txBody>
      </p:sp>
    </p:spTree>
    <p:extLst>
      <p:ext uri="{BB962C8B-B14F-4D97-AF65-F5344CB8AC3E}">
        <p14:creationId xmlns:p14="http://schemas.microsoft.com/office/powerpoint/2010/main" val="147700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8536"/>
          </a:xfrm>
          <a:prstGeom prst="rect">
            <a:avLst/>
          </a:prstGeom>
        </p:spPr>
      </p:pic>
      <p:sp>
        <p:nvSpPr>
          <p:cNvPr id="4" name="Title 1"/>
          <p:cNvSpPr txBox="1">
            <a:spLocks/>
          </p:cNvSpPr>
          <p:nvPr/>
        </p:nvSpPr>
        <p:spPr>
          <a:xfrm>
            <a:off x="323528" y="4083918"/>
            <a:ext cx="3704199" cy="85725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l">
              <a:buFont typeface="Georgia" pitchFamily="18" charset="0"/>
              <a:buNone/>
            </a:pPr>
            <a:r>
              <a:rPr lang="en-GB"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rPr>
              <a:t>Viewports</a:t>
            </a:r>
            <a:endParaRPr lang="en-GB"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ndParaRPr>
          </a:p>
        </p:txBody>
      </p:sp>
    </p:spTree>
    <p:extLst>
      <p:ext uri="{BB962C8B-B14F-4D97-AF65-F5344CB8AC3E}">
        <p14:creationId xmlns:p14="http://schemas.microsoft.com/office/powerpoint/2010/main" val="366667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7735"/>
            <a:ext cx="9144001" cy="5135765"/>
          </a:xfrm>
          <a:prstGeom prst="rect">
            <a:avLst/>
          </a:prstGeom>
        </p:spPr>
      </p:pic>
      <p:sp>
        <p:nvSpPr>
          <p:cNvPr id="3" name="TextBox 2"/>
          <p:cNvSpPr txBox="1"/>
          <p:nvPr/>
        </p:nvSpPr>
        <p:spPr>
          <a:xfrm>
            <a:off x="611560" y="-1015663"/>
            <a:ext cx="4186200"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Viewport is just a window in your world</a:t>
            </a:r>
            <a:endParaRPr lang="en-GB" sz="2000" dirty="0">
              <a:solidFill>
                <a:schemeClr val="tx1">
                  <a:lumMod val="85000"/>
                  <a:lumOff val="15000"/>
                </a:schemeClr>
              </a:solidFill>
              <a:latin typeface="Calibri" pitchFamily="34" charset="0"/>
            </a:endParaRPr>
          </a:p>
        </p:txBody>
      </p:sp>
      <p:sp>
        <p:nvSpPr>
          <p:cNvPr id="5" name="TextBox 4"/>
          <p:cNvSpPr txBox="1"/>
          <p:nvPr/>
        </p:nvSpPr>
        <p:spPr>
          <a:xfrm>
            <a:off x="215515" y="3507854"/>
            <a:ext cx="8712968" cy="1015663"/>
          </a:xfrm>
          <a:prstGeom prst="rect">
            <a:avLst/>
          </a:prstGeom>
          <a:noFill/>
        </p:spPr>
        <p:txBody>
          <a:bodyPr wrap="square" rtlCol="0">
            <a:spAutoFit/>
          </a:bodyPr>
          <a:lstStyle/>
          <a:p>
            <a:r>
              <a:rPr lang="en-GB" sz="2000" dirty="0" smtClean="0">
                <a:solidFill>
                  <a:schemeClr val="bg1"/>
                </a:solidFill>
                <a:latin typeface="Calibri" pitchFamily="34" charset="0"/>
              </a:rPr>
              <a:t>A viewport is a window into </a:t>
            </a:r>
            <a:r>
              <a:rPr lang="en-GB" sz="2000" dirty="0" smtClean="0">
                <a:solidFill>
                  <a:schemeClr val="bg1"/>
                </a:solidFill>
                <a:latin typeface="Calibri" pitchFamily="34" charset="0"/>
              </a:rPr>
              <a:t>a game world. </a:t>
            </a:r>
            <a:r>
              <a:rPr lang="en-GB" sz="2000" dirty="0" smtClean="0">
                <a:solidFill>
                  <a:schemeClr val="bg1"/>
                </a:solidFill>
                <a:latin typeface="Calibri" pitchFamily="34" charset="0"/>
              </a:rPr>
              <a:t>Game objects that fall within the viewport are assumed visible and drawn to the screen. By moving the viewport the player can change which areas of the game world they see.</a:t>
            </a:r>
            <a:endParaRPr lang="en-GB" sz="2000" dirty="0">
              <a:solidFill>
                <a:schemeClr val="bg1"/>
              </a:solidFill>
              <a:latin typeface="Calibri" pitchFamily="34" charset="0"/>
            </a:endParaRPr>
          </a:p>
        </p:txBody>
      </p:sp>
    </p:spTree>
    <p:extLst>
      <p:ext uri="{BB962C8B-B14F-4D97-AF65-F5344CB8AC3E}">
        <p14:creationId xmlns:p14="http://schemas.microsoft.com/office/powerpoint/2010/main" val="764231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5882654" y="2792438"/>
            <a:ext cx="2255913" cy="2183953"/>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55408" y="4053491"/>
            <a:ext cx="4104456" cy="338554"/>
          </a:xfrm>
          <a:prstGeom prst="rect">
            <a:avLst/>
          </a:prstGeom>
        </p:spPr>
        <p:txBody>
          <a:bodyPr wrap="square">
            <a:spAutoFit/>
          </a:bodyPr>
          <a:lstStyle/>
          <a:p>
            <a:r>
              <a:rPr lang="en-GB" sz="1600" dirty="0" smtClean="0">
                <a:solidFill>
                  <a:srgbClr val="000000"/>
                </a:solidFill>
                <a:highlight>
                  <a:srgbClr val="FFFFFF"/>
                </a:highlight>
                <a:latin typeface="Consolas" panose="020B0609020204030204" pitchFamily="49" charset="0"/>
              </a:rPr>
              <a:t>{</a:t>
            </a:r>
            <a:r>
              <a:rPr lang="en-GB" sz="1600" dirty="0" err="1" smtClean="0">
                <a:solidFill>
                  <a:srgbClr val="000000"/>
                </a:solidFill>
                <a:highlight>
                  <a:srgbClr val="FFFFFF"/>
                </a:highlight>
                <a:latin typeface="Consolas" panose="020B0609020204030204" pitchFamily="49" charset="0"/>
              </a:rPr>
              <a:t>centre_X</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00"/>
                </a:solidFill>
                <a:highlight>
                  <a:srgbClr val="FFFFFF"/>
                </a:highlight>
                <a:latin typeface="Consolas" panose="020B0609020204030204" pitchFamily="49" charset="0"/>
              </a:rPr>
              <a:t>centre_y</a:t>
            </a:r>
            <a:r>
              <a:rPr lang="en-GB" sz="1600" dirty="0" smtClean="0">
                <a:solidFill>
                  <a:srgbClr val="000000"/>
                </a:solidFill>
                <a:highlight>
                  <a:srgbClr val="FFFFFF"/>
                </a:highlight>
                <a:latin typeface="Consolas" panose="020B0609020204030204" pitchFamily="49" charset="0"/>
              </a:rPr>
              <a:t>, width, height} </a:t>
            </a:r>
            <a:endParaRPr lang="en-GB" sz="1600" dirty="0"/>
          </a:p>
        </p:txBody>
      </p:sp>
      <p:pic>
        <p:nvPicPr>
          <p:cNvPr id="8" name="Picture 7"/>
          <p:cNvPicPr>
            <a:picLocks noChangeAspect="1"/>
          </p:cNvPicPr>
          <p:nvPr/>
        </p:nvPicPr>
        <p:blipFill>
          <a:blip r:embed="rId3"/>
          <a:stretch>
            <a:fillRect/>
          </a:stretch>
        </p:blipFill>
        <p:spPr>
          <a:xfrm>
            <a:off x="5436096" y="2931790"/>
            <a:ext cx="2702471" cy="2044601"/>
          </a:xfrm>
          <a:prstGeom prst="rect">
            <a:avLst/>
          </a:prstGeom>
        </p:spPr>
      </p:pic>
      <p:sp>
        <p:nvSpPr>
          <p:cNvPr id="9" name="TextBox 8"/>
          <p:cNvSpPr txBox="1"/>
          <p:nvPr/>
        </p:nvSpPr>
        <p:spPr>
          <a:xfrm>
            <a:off x="169776" y="555526"/>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 viewport can be defined </a:t>
            </a:r>
            <a:r>
              <a:rPr lang="en-GB" sz="2000" dirty="0" smtClean="0">
                <a:solidFill>
                  <a:schemeClr val="tx1">
                    <a:lumMod val="85000"/>
                    <a:lumOff val="15000"/>
                  </a:schemeClr>
                </a:solidFill>
                <a:latin typeface="Calibri" pitchFamily="34" charset="0"/>
              </a:rPr>
              <a:t>in a </a:t>
            </a:r>
            <a:r>
              <a:rPr lang="en-GB" sz="2000" dirty="0" smtClean="0">
                <a:solidFill>
                  <a:schemeClr val="tx1">
                    <a:lumMod val="85000"/>
                    <a:lumOff val="15000"/>
                  </a:schemeClr>
                </a:solidFill>
                <a:latin typeface="Calibri" pitchFamily="34" charset="0"/>
              </a:rPr>
              <a:t>number of different ways:</a:t>
            </a:r>
            <a:endParaRPr lang="en-GB" sz="2000" dirty="0">
              <a:solidFill>
                <a:schemeClr val="tx1">
                  <a:lumMod val="85000"/>
                  <a:lumOff val="15000"/>
                </a:schemeClr>
              </a:solidFill>
              <a:latin typeface="Calibri" pitchFamily="34" charset="0"/>
            </a:endParaRPr>
          </a:p>
        </p:txBody>
      </p:sp>
      <p:sp>
        <p:nvSpPr>
          <p:cNvPr id="10" name="TextBox 9"/>
          <p:cNvSpPr txBox="1"/>
          <p:nvPr/>
        </p:nvSpPr>
        <p:spPr>
          <a:xfrm>
            <a:off x="185632" y="3723938"/>
            <a:ext cx="3106080"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Relative to a centre point:</a:t>
            </a:r>
            <a:endParaRPr lang="en-GB" sz="2000" dirty="0">
              <a:solidFill>
                <a:schemeClr val="tx1">
                  <a:lumMod val="85000"/>
                  <a:lumOff val="15000"/>
                </a:schemeClr>
              </a:solidFill>
              <a:latin typeface="Calibri" pitchFamily="34" charset="0"/>
            </a:endParaRPr>
          </a:p>
        </p:txBody>
      </p:sp>
      <p:sp>
        <p:nvSpPr>
          <p:cNvPr id="11" name="TextBox 10"/>
          <p:cNvSpPr txBox="1"/>
          <p:nvPr/>
        </p:nvSpPr>
        <p:spPr>
          <a:xfrm>
            <a:off x="185632" y="3003798"/>
            <a:ext cx="3106080"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By two points:</a:t>
            </a:r>
            <a:endParaRPr lang="en-GB" sz="2000" dirty="0">
              <a:solidFill>
                <a:schemeClr val="tx1">
                  <a:lumMod val="85000"/>
                  <a:lumOff val="15000"/>
                </a:schemeClr>
              </a:solidFill>
              <a:latin typeface="Calibri" pitchFamily="34" charset="0"/>
            </a:endParaRPr>
          </a:p>
        </p:txBody>
      </p:sp>
      <p:sp>
        <p:nvSpPr>
          <p:cNvPr id="13" name="Rectangle 12"/>
          <p:cNvSpPr/>
          <p:nvPr/>
        </p:nvSpPr>
        <p:spPr>
          <a:xfrm>
            <a:off x="540214" y="3353386"/>
            <a:ext cx="3039530" cy="338554"/>
          </a:xfrm>
          <a:prstGeom prst="rect">
            <a:avLst/>
          </a:prstGeom>
        </p:spPr>
        <p:txBody>
          <a:bodyPr wrap="square">
            <a:spAutoFit/>
          </a:bodyPr>
          <a:lstStyle/>
          <a:p>
            <a:r>
              <a:rPr lang="en-GB" sz="1600" dirty="0" smtClean="0">
                <a:solidFill>
                  <a:srgbClr val="000000"/>
                </a:solidFill>
                <a:highlight>
                  <a:srgbClr val="FFFFFF"/>
                </a:highlight>
                <a:latin typeface="Consolas" panose="020B0609020204030204" pitchFamily="49" charset="0"/>
              </a:rPr>
              <a:t>{</a:t>
            </a:r>
            <a:r>
              <a:rPr lang="en-GB" sz="1600" dirty="0" smtClean="0">
                <a:solidFill>
                  <a:srgbClr val="000000"/>
                </a:solidFill>
                <a:highlight>
                  <a:srgbClr val="FFFFFF"/>
                </a:highlight>
                <a:latin typeface="Consolas" panose="020B0609020204030204" pitchFamily="49" charset="0"/>
              </a:rPr>
              <a:t>top </a:t>
            </a:r>
            <a:r>
              <a:rPr lang="en-GB" sz="1600" dirty="0" smtClean="0">
                <a:solidFill>
                  <a:srgbClr val="000000"/>
                </a:solidFill>
                <a:highlight>
                  <a:srgbClr val="FFFFFF"/>
                </a:highlight>
                <a:latin typeface="Consolas" panose="020B0609020204030204" pitchFamily="49" charset="0"/>
              </a:rPr>
              <a:t>left, bottom right} </a:t>
            </a:r>
            <a:endParaRPr lang="en-GB" sz="1600" dirty="0"/>
          </a:p>
        </p:txBody>
      </p:sp>
      <p:cxnSp>
        <p:nvCxnSpPr>
          <p:cNvPr id="14" name="Straight Connector 13"/>
          <p:cNvCxnSpPr/>
          <p:nvPr/>
        </p:nvCxnSpPr>
        <p:spPr>
          <a:xfrm>
            <a:off x="3579744" y="2781540"/>
            <a:ext cx="1856352" cy="2194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555976" y="987574"/>
            <a:ext cx="1880120" cy="1944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841976" y="982910"/>
            <a:ext cx="2258416" cy="19488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827168" y="3848588"/>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5379944" y="2864446"/>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8050703" y="4889425"/>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5473824" y="2995963"/>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[left, top]</a:t>
            </a:r>
            <a:endParaRPr lang="en-GB" sz="1000" dirty="0"/>
          </a:p>
        </p:txBody>
      </p:sp>
      <p:sp>
        <p:nvSpPr>
          <p:cNvPr id="25" name="Rectangle 24"/>
          <p:cNvSpPr/>
          <p:nvPr/>
        </p:nvSpPr>
        <p:spPr>
          <a:xfrm>
            <a:off x="6827168" y="4869522"/>
            <a:ext cx="1251791"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[right, bottom]</a:t>
            </a:r>
            <a:endParaRPr lang="en-GB" sz="1000" dirty="0"/>
          </a:p>
        </p:txBody>
      </p:sp>
      <p:sp>
        <p:nvSpPr>
          <p:cNvPr id="26" name="Rectangle 25"/>
          <p:cNvSpPr/>
          <p:nvPr/>
        </p:nvSpPr>
        <p:spPr>
          <a:xfrm>
            <a:off x="6068416" y="3581461"/>
            <a:ext cx="1805536"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a:t>
            </a:r>
            <a:r>
              <a:rPr lang="en-GB" sz="1000" dirty="0" err="1" smtClean="0">
                <a:solidFill>
                  <a:srgbClr val="000000"/>
                </a:solidFill>
                <a:highlight>
                  <a:srgbClr val="FFFFFF"/>
                </a:highlight>
                <a:latin typeface="Consolas" panose="020B0609020204030204" pitchFamily="49" charset="0"/>
              </a:rPr>
              <a:t>centre_X</a:t>
            </a:r>
            <a:r>
              <a:rPr lang="en-GB" sz="1000" dirty="0" smtClean="0">
                <a:solidFill>
                  <a:srgbClr val="000000"/>
                </a:solidFill>
                <a:highlight>
                  <a:srgbClr val="FFFFFF"/>
                </a:highlight>
                <a:latin typeface="Consolas" panose="020B0609020204030204" pitchFamily="49" charset="0"/>
              </a:rPr>
              <a:t>, </a:t>
            </a:r>
            <a:r>
              <a:rPr lang="en-GB" sz="1000" dirty="0" err="1" smtClean="0">
                <a:solidFill>
                  <a:srgbClr val="000000"/>
                </a:solidFill>
                <a:highlight>
                  <a:srgbClr val="FFFFFF"/>
                </a:highlight>
                <a:latin typeface="Consolas" panose="020B0609020204030204" pitchFamily="49" charset="0"/>
              </a:rPr>
              <a:t>centre_Y</a:t>
            </a:r>
            <a:r>
              <a:rPr lang="en-GB" sz="1000" dirty="0" smtClean="0">
                <a:solidFill>
                  <a:srgbClr val="000000"/>
                </a:solidFill>
                <a:highlight>
                  <a:srgbClr val="FFFFFF"/>
                </a:highlight>
                <a:latin typeface="Consolas" panose="020B0609020204030204" pitchFamily="49" charset="0"/>
              </a:rPr>
              <a:t>]</a:t>
            </a:r>
            <a:endParaRPr lang="en-GB" sz="1000" dirty="0"/>
          </a:p>
        </p:txBody>
      </p:sp>
      <p:cxnSp>
        <p:nvCxnSpPr>
          <p:cNvPr id="28" name="Straight Arrow Connector 27"/>
          <p:cNvCxnSpPr/>
          <p:nvPr/>
        </p:nvCxnSpPr>
        <p:spPr>
          <a:xfrm>
            <a:off x="5436096" y="4136463"/>
            <a:ext cx="2702471"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747416" y="2936454"/>
            <a:ext cx="0" cy="202497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566894" y="4143613"/>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width</a:t>
            </a:r>
            <a:endParaRPr lang="en-GB" sz="1000" dirty="0"/>
          </a:p>
        </p:txBody>
      </p:sp>
      <p:sp>
        <p:nvSpPr>
          <p:cNvPr id="33" name="Rectangle 32"/>
          <p:cNvSpPr/>
          <p:nvPr/>
        </p:nvSpPr>
        <p:spPr>
          <a:xfrm>
            <a:off x="7176807" y="3052097"/>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height</a:t>
            </a:r>
            <a:endParaRPr lang="en-GB" sz="1000" dirty="0"/>
          </a:p>
        </p:txBody>
      </p:sp>
    </p:spTree>
    <p:extLst>
      <p:ext uri="{BB962C8B-B14F-4D97-AF65-F5344CB8AC3E}">
        <p14:creationId xmlns:p14="http://schemas.microsoft.com/office/powerpoint/2010/main" val="9866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P spid="21" grpId="0" animBg="1"/>
      <p:bldP spid="22" grpId="0" animBg="1"/>
      <p:bldP spid="23" grpId="0" animBg="1"/>
      <p:bldP spid="24" grpId="0"/>
      <p:bldP spid="25" grpId="0"/>
      <p:bldP spid="26"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6175" y="2972412"/>
            <a:ext cx="5875548" cy="1569660"/>
          </a:xfrm>
          <a:prstGeom prst="rect">
            <a:avLst/>
          </a:prstGeom>
        </p:spPr>
        <p:txBody>
          <a:bodyPr wrap="square">
            <a:spAutoFit/>
          </a:bodyPr>
          <a:lstStyle/>
          <a:p>
            <a:r>
              <a:rPr lang="en-GB" sz="1200" dirty="0" smtClean="0">
                <a:solidFill>
                  <a:srgbClr val="0000FF"/>
                </a:solidFill>
                <a:highlight>
                  <a:srgbClr val="FFFFFF"/>
                </a:highlight>
                <a:latin typeface="Consolas" panose="020B0609020204030204" pitchFamily="49" charset="0"/>
              </a:rPr>
              <a:t>if</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mario.x</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mario.width</a:t>
            </a:r>
            <a:r>
              <a:rPr lang="en-GB" sz="1200" dirty="0" smtClean="0">
                <a:solidFill>
                  <a:srgbClr val="000000"/>
                </a:solidFill>
                <a:highlight>
                  <a:srgbClr val="FFFFFF"/>
                </a:highlight>
                <a:latin typeface="Consolas" panose="020B0609020204030204" pitchFamily="49" charset="0"/>
              </a:rPr>
              <a:t>/2  &lt;= </a:t>
            </a:r>
            <a:r>
              <a:rPr lang="en-GB" sz="1200" dirty="0" err="1" smtClean="0">
                <a:solidFill>
                  <a:srgbClr val="000000"/>
                </a:solidFill>
                <a:highlight>
                  <a:srgbClr val="FFFFFF"/>
                </a:highlight>
                <a:latin typeface="Consolas" panose="020B0609020204030204" pitchFamily="49" charset="0"/>
              </a:rPr>
              <a:t>viewport.x</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viewport.width</a:t>
            </a:r>
            <a:r>
              <a:rPr lang="en-GB" sz="1200" dirty="0" smtClean="0">
                <a:solidFill>
                  <a:srgbClr val="000000"/>
                </a:solidFill>
                <a:highlight>
                  <a:srgbClr val="FFFFFF"/>
                </a:highlight>
                <a:latin typeface="Consolas" panose="020B0609020204030204" pitchFamily="49" charset="0"/>
              </a:rPr>
              <a:t>/2  &amp;&amp;</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mario.x</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mario.width</a:t>
            </a:r>
            <a:r>
              <a:rPr lang="en-GB" sz="1200" dirty="0">
                <a:solidFill>
                  <a:srgbClr val="000000"/>
                </a:solidFill>
                <a:highlight>
                  <a:srgbClr val="FFFFFF"/>
                </a:highlight>
                <a:latin typeface="Consolas" panose="020B0609020204030204" pitchFamily="49" charset="0"/>
              </a:rPr>
              <a:t>/2 </a:t>
            </a:r>
            <a:r>
              <a:rPr lang="en-GB" sz="1200" dirty="0" smtClean="0">
                <a:solidFill>
                  <a:srgbClr val="000000"/>
                </a:solidFill>
                <a:highlight>
                  <a:srgbClr val="FFFFFF"/>
                </a:highlight>
                <a:latin typeface="Consolas" panose="020B0609020204030204" pitchFamily="49" charset="0"/>
              </a:rPr>
              <a:t> &gt;= </a:t>
            </a:r>
            <a:r>
              <a:rPr lang="en-GB" sz="1200" dirty="0" err="1" smtClean="0">
                <a:solidFill>
                  <a:srgbClr val="000000"/>
                </a:solidFill>
                <a:highlight>
                  <a:srgbClr val="FFFFFF"/>
                </a:highlight>
                <a:latin typeface="Consolas" panose="020B0609020204030204" pitchFamily="49" charset="0"/>
              </a:rPr>
              <a:t>viewport.x</a:t>
            </a:r>
            <a:r>
              <a:rPr lang="en-GB" sz="1200" dirty="0" smtClean="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viewport.width</a:t>
            </a:r>
            <a:r>
              <a:rPr lang="en-GB" sz="1200" dirty="0" smtClean="0">
                <a:solidFill>
                  <a:srgbClr val="000000"/>
                </a:solidFill>
                <a:highlight>
                  <a:srgbClr val="FFFFFF"/>
                </a:highlight>
                <a:latin typeface="Consolas" panose="020B0609020204030204" pitchFamily="49" charset="0"/>
              </a:rPr>
              <a:t>/2  &amp;&amp;</a:t>
            </a:r>
            <a:endParaRPr lang="en-GB" sz="1200" dirty="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mario.y</a:t>
            </a:r>
            <a:r>
              <a:rPr lang="en-GB" sz="1200" dirty="0" smtClean="0">
                <a:solidFill>
                  <a:srgbClr val="000000"/>
                </a:solidFill>
                <a:highlight>
                  <a:srgbClr val="FFFFFF"/>
                </a:highlight>
                <a:latin typeface="Consolas" panose="020B0609020204030204" pitchFamily="49" charset="0"/>
              </a:rPr>
              <a:t> – </a:t>
            </a:r>
            <a:r>
              <a:rPr lang="en-GB" sz="1200" dirty="0" err="1" smtClean="0">
                <a:solidFill>
                  <a:srgbClr val="000000"/>
                </a:solidFill>
                <a:highlight>
                  <a:srgbClr val="FFFFFF"/>
                </a:highlight>
                <a:latin typeface="Consolas" panose="020B0609020204030204" pitchFamily="49" charset="0"/>
              </a:rPr>
              <a:t>mario.height</a:t>
            </a:r>
            <a:r>
              <a:rPr lang="en-GB" sz="1200" dirty="0" smtClean="0">
                <a:solidFill>
                  <a:srgbClr val="000000"/>
                </a:solidFill>
                <a:highlight>
                  <a:srgbClr val="FFFFFF"/>
                </a:highlight>
                <a:latin typeface="Consolas" panose="020B0609020204030204" pitchFamily="49" charset="0"/>
              </a:rPr>
              <a:t>/2 </a:t>
            </a:r>
            <a:r>
              <a:rPr lang="en-GB" sz="1200" dirty="0">
                <a:solidFill>
                  <a:srgbClr val="000000"/>
                </a:solidFill>
                <a:highlight>
                  <a:srgbClr val="FFFFFF"/>
                </a:highlight>
                <a:latin typeface="Consolas" panose="020B0609020204030204" pitchFamily="49" charset="0"/>
              </a:rPr>
              <a:t>&lt;= </a:t>
            </a:r>
            <a:r>
              <a:rPr lang="en-GB" sz="1200" dirty="0" err="1" smtClean="0">
                <a:solidFill>
                  <a:srgbClr val="000000"/>
                </a:solidFill>
                <a:highlight>
                  <a:srgbClr val="FFFFFF"/>
                </a:highlight>
                <a:latin typeface="Consolas" panose="020B0609020204030204" pitchFamily="49" charset="0"/>
              </a:rPr>
              <a:t>viewport.y</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viewport.height</a:t>
            </a:r>
            <a:r>
              <a:rPr lang="en-GB" sz="1200" dirty="0" smtClean="0">
                <a:solidFill>
                  <a:srgbClr val="000000"/>
                </a:solidFill>
                <a:highlight>
                  <a:srgbClr val="FFFFFF"/>
                </a:highlight>
                <a:latin typeface="Consolas" panose="020B0609020204030204" pitchFamily="49" charset="0"/>
              </a:rPr>
              <a:t>/2 &amp;&amp;</a:t>
            </a:r>
            <a:endParaRPr lang="en-GB" sz="1200" dirty="0">
              <a:solidFill>
                <a:srgbClr val="000000"/>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mario.y</a:t>
            </a:r>
            <a:r>
              <a:rPr lang="en-GB" sz="1200" dirty="0" smtClean="0">
                <a:solidFill>
                  <a:srgbClr val="000000"/>
                </a:solidFill>
                <a:highlight>
                  <a:srgbClr val="FFFFFF"/>
                </a:highlight>
                <a:latin typeface="Consolas" panose="020B0609020204030204" pitchFamily="49" charset="0"/>
              </a:rPr>
              <a:t> </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mario.height</a:t>
            </a:r>
            <a:r>
              <a:rPr lang="en-GB" sz="1200" dirty="0">
                <a:solidFill>
                  <a:srgbClr val="000000"/>
                </a:solidFill>
                <a:highlight>
                  <a:srgbClr val="FFFFFF"/>
                </a:highlight>
                <a:latin typeface="Consolas" panose="020B0609020204030204" pitchFamily="49" charset="0"/>
              </a:rPr>
              <a:t>/2 &gt;= </a:t>
            </a:r>
            <a:r>
              <a:rPr lang="en-GB" sz="1200" dirty="0" err="1">
                <a:solidFill>
                  <a:srgbClr val="000000"/>
                </a:solidFill>
                <a:highlight>
                  <a:srgbClr val="FFFFFF"/>
                </a:highlight>
                <a:latin typeface="Consolas" panose="020B0609020204030204" pitchFamily="49" charset="0"/>
              </a:rPr>
              <a:t>viewport.y</a:t>
            </a:r>
            <a:r>
              <a:rPr lang="en-GB" sz="1200" dirty="0">
                <a:solidFill>
                  <a:srgbClr val="000000"/>
                </a:solidFill>
                <a:highlight>
                  <a:srgbClr val="FFFFFF"/>
                </a:highlight>
                <a:latin typeface="Consolas" panose="020B0609020204030204" pitchFamily="49" charset="0"/>
              </a:rPr>
              <a:t> </a:t>
            </a:r>
            <a:r>
              <a:rPr lang="en-GB" sz="1200" dirty="0" smtClean="0">
                <a:solidFill>
                  <a:srgbClr val="000000"/>
                </a:solidFill>
                <a:highlight>
                  <a:srgbClr val="FFFFFF"/>
                </a:highlight>
                <a:latin typeface="Consolas" panose="020B0609020204030204" pitchFamily="49" charset="0"/>
              </a:rPr>
              <a:t>- </a:t>
            </a:r>
            <a:r>
              <a:rPr lang="en-GB" sz="1200" dirty="0" err="1" smtClean="0">
                <a:solidFill>
                  <a:srgbClr val="000000"/>
                </a:solidFill>
                <a:highlight>
                  <a:srgbClr val="FFFFFF"/>
                </a:highlight>
                <a:latin typeface="Consolas" panose="020B0609020204030204" pitchFamily="49" charset="0"/>
              </a:rPr>
              <a:t>viewport.height</a:t>
            </a:r>
            <a:r>
              <a:rPr lang="en-GB" sz="1200" dirty="0" smtClean="0">
                <a:solidFill>
                  <a:srgbClr val="000000"/>
                </a:solidFill>
                <a:highlight>
                  <a:srgbClr val="FFFFFF"/>
                </a:highlight>
                <a:latin typeface="Consolas" panose="020B0609020204030204" pitchFamily="49" charset="0"/>
              </a:rPr>
              <a:t>/2) {</a:t>
            </a:r>
          </a:p>
          <a:p>
            <a:endParaRPr lang="en-GB" sz="1200" dirty="0" smtClean="0">
              <a:solidFill>
                <a:srgbClr val="000000"/>
              </a:solidFill>
              <a:highlight>
                <a:srgbClr val="FFFFFF"/>
              </a:highlight>
              <a:latin typeface="Consolas" panose="020B0609020204030204" pitchFamily="49" charset="0"/>
            </a:endParaRPr>
          </a:p>
          <a:p>
            <a:r>
              <a:rPr lang="en-GB" sz="1200" dirty="0">
                <a:solidFill>
                  <a:srgbClr val="000000"/>
                </a:solidFill>
                <a:highlight>
                  <a:srgbClr val="FFFFFF"/>
                </a:highlight>
                <a:latin typeface="Consolas" panose="020B0609020204030204" pitchFamily="49" charset="0"/>
              </a:rPr>
              <a:t>	</a:t>
            </a:r>
            <a:r>
              <a:rPr lang="en-GB" sz="1200" dirty="0" smtClean="0">
                <a:solidFill>
                  <a:schemeClr val="accent2">
                    <a:lumMod val="50000"/>
                  </a:schemeClr>
                </a:solidFill>
                <a:highlight>
                  <a:srgbClr val="FFFFFF"/>
                </a:highlight>
                <a:latin typeface="Consolas" panose="020B0609020204030204" pitchFamily="49" charset="0"/>
              </a:rPr>
              <a:t>// It’s visible</a:t>
            </a:r>
          </a:p>
          <a:p>
            <a:endParaRPr lang="en-GB" sz="1200" dirty="0">
              <a:solidFill>
                <a:schemeClr val="accent2">
                  <a:lumMod val="50000"/>
                </a:schemeClr>
              </a:solidFill>
              <a:highlight>
                <a:srgbClr val="FFFFFF"/>
              </a:highlight>
              <a:latin typeface="Consolas" panose="020B0609020204030204" pitchFamily="49" charset="0"/>
            </a:endParaRPr>
          </a:p>
          <a:p>
            <a:r>
              <a:rPr lang="en-GB" sz="1200" dirty="0" smtClean="0">
                <a:solidFill>
                  <a:srgbClr val="000000"/>
                </a:solidFill>
                <a:highlight>
                  <a:srgbClr val="FFFFFF"/>
                </a:highlight>
                <a:latin typeface="Consolas" panose="020B0609020204030204" pitchFamily="49" charset="0"/>
              </a:rPr>
              <a:t>}</a:t>
            </a:r>
            <a:endParaRPr lang="en-GB" sz="1200" dirty="0"/>
          </a:p>
        </p:txBody>
      </p:sp>
      <p:sp>
        <p:nvSpPr>
          <p:cNvPr id="10" name="TextBox 9"/>
          <p:cNvSpPr txBox="1"/>
          <p:nvPr/>
        </p:nvSpPr>
        <p:spPr>
          <a:xfrm>
            <a:off x="169776" y="555526"/>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Anything that falls within the viewport can be drawn:</a:t>
            </a:r>
            <a:endParaRPr lang="en-GB" sz="2000" dirty="0">
              <a:solidFill>
                <a:schemeClr val="tx1">
                  <a:lumMod val="85000"/>
                  <a:lumOff val="15000"/>
                </a:schemeClr>
              </a:solidFill>
              <a:latin typeface="Calibri" pitchFamily="34" charset="0"/>
            </a:endParaRPr>
          </a:p>
        </p:txBody>
      </p:sp>
      <p:grpSp>
        <p:nvGrpSpPr>
          <p:cNvPr id="2" name="Group 1"/>
          <p:cNvGrpSpPr/>
          <p:nvPr/>
        </p:nvGrpSpPr>
        <p:grpSpPr>
          <a:xfrm>
            <a:off x="170892" y="2972412"/>
            <a:ext cx="1549898" cy="1555226"/>
            <a:chOff x="170892" y="2972412"/>
            <a:chExt cx="1549898" cy="1555226"/>
          </a:xfrm>
        </p:grpSpPr>
        <p:sp>
          <p:nvSpPr>
            <p:cNvPr id="24" name="Rectangle 23"/>
            <p:cNvSpPr/>
            <p:nvPr/>
          </p:nvSpPr>
          <p:spPr>
            <a:xfrm>
              <a:off x="170892" y="2972412"/>
              <a:ext cx="1549898" cy="1555226"/>
            </a:xfrm>
            <a:prstGeom prst="rect">
              <a:avLst/>
            </a:prstGeom>
            <a:solidFill>
              <a:srgbClr val="FFFFFF">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45841" y="3660336"/>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69612" y="3399044"/>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[x, y]</a:t>
              </a:r>
              <a:endParaRPr lang="en-GB" sz="1000" dirty="0"/>
            </a:p>
          </p:txBody>
        </p:sp>
        <p:cxnSp>
          <p:nvCxnSpPr>
            <p:cNvPr id="19" name="Straight Arrow Connector 18"/>
            <p:cNvCxnSpPr/>
            <p:nvPr/>
          </p:nvCxnSpPr>
          <p:spPr>
            <a:xfrm>
              <a:off x="170892" y="4227934"/>
              <a:ext cx="1549898"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23528" y="2975231"/>
              <a:ext cx="0" cy="155240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23528" y="3972816"/>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width</a:t>
              </a:r>
              <a:endParaRPr lang="en-GB" sz="1000" dirty="0"/>
            </a:p>
          </p:txBody>
        </p:sp>
        <p:sp>
          <p:nvSpPr>
            <p:cNvPr id="22" name="Rectangle 21"/>
            <p:cNvSpPr/>
            <p:nvPr/>
          </p:nvSpPr>
          <p:spPr>
            <a:xfrm>
              <a:off x="306774" y="3099341"/>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height</a:t>
              </a:r>
              <a:endParaRPr lang="en-GB" sz="1000" dirty="0"/>
            </a:p>
          </p:txBody>
        </p:sp>
      </p:grpSp>
      <p:pic>
        <p:nvPicPr>
          <p:cNvPr id="23" name="Picture 22"/>
          <p:cNvPicPr>
            <a:picLocks noChangeAspect="1"/>
          </p:cNvPicPr>
          <p:nvPr/>
        </p:nvPicPr>
        <p:blipFill>
          <a:blip r:embed="rId2"/>
          <a:stretch>
            <a:fillRect/>
          </a:stretch>
        </p:blipFill>
        <p:spPr>
          <a:xfrm>
            <a:off x="3131840" y="1203598"/>
            <a:ext cx="674840" cy="866044"/>
          </a:xfrm>
          <a:prstGeom prst="rect">
            <a:avLst/>
          </a:prstGeom>
        </p:spPr>
      </p:pic>
      <p:grpSp>
        <p:nvGrpSpPr>
          <p:cNvPr id="4" name="Group 3"/>
          <p:cNvGrpSpPr/>
          <p:nvPr/>
        </p:nvGrpSpPr>
        <p:grpSpPr>
          <a:xfrm>
            <a:off x="1808801" y="2972412"/>
            <a:ext cx="1228093" cy="1555226"/>
            <a:chOff x="1808801" y="2972412"/>
            <a:chExt cx="1228093" cy="1555226"/>
          </a:xfrm>
        </p:grpSpPr>
        <p:pic>
          <p:nvPicPr>
            <p:cNvPr id="28" name="Picture 27"/>
            <p:cNvPicPr>
              <a:picLocks noChangeAspect="1"/>
            </p:cNvPicPr>
            <p:nvPr/>
          </p:nvPicPr>
          <p:blipFill>
            <a:blip r:embed="rId2"/>
            <a:stretch>
              <a:fillRect/>
            </a:stretch>
          </p:blipFill>
          <p:spPr>
            <a:xfrm>
              <a:off x="1834366" y="2972723"/>
              <a:ext cx="1202528" cy="1543243"/>
            </a:xfrm>
            <a:prstGeom prst="rect">
              <a:avLst/>
            </a:prstGeom>
          </p:spPr>
        </p:pic>
        <p:sp>
          <p:nvSpPr>
            <p:cNvPr id="31" name="Rectangle 30"/>
            <p:cNvSpPr/>
            <p:nvPr/>
          </p:nvSpPr>
          <p:spPr>
            <a:xfrm>
              <a:off x="1816668" y="2972412"/>
              <a:ext cx="1220226" cy="1555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2411760" y="3660336"/>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p:cNvCxnSpPr/>
            <p:nvPr/>
          </p:nvCxnSpPr>
          <p:spPr>
            <a:xfrm>
              <a:off x="1808801" y="4227934"/>
              <a:ext cx="1228093"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961437" y="2975231"/>
              <a:ext cx="0" cy="155240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961437" y="3972816"/>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width</a:t>
              </a:r>
              <a:endParaRPr lang="en-GB" sz="1000" dirty="0"/>
            </a:p>
          </p:txBody>
        </p:sp>
        <p:sp>
          <p:nvSpPr>
            <p:cNvPr id="37" name="Rectangle 36"/>
            <p:cNvSpPr/>
            <p:nvPr/>
          </p:nvSpPr>
          <p:spPr>
            <a:xfrm>
              <a:off x="1944683" y="3099341"/>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height</a:t>
              </a:r>
              <a:endParaRPr lang="en-GB" sz="1000" dirty="0"/>
            </a:p>
          </p:txBody>
        </p:sp>
        <p:sp>
          <p:nvSpPr>
            <p:cNvPr id="39" name="Rectangle 38"/>
            <p:cNvSpPr/>
            <p:nvPr/>
          </p:nvSpPr>
          <p:spPr>
            <a:xfrm>
              <a:off x="2324275" y="3408520"/>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[x, y]</a:t>
              </a:r>
              <a:endParaRPr lang="en-GB" sz="1000" dirty="0"/>
            </a:p>
          </p:txBody>
        </p:sp>
      </p:grpSp>
    </p:spTree>
    <p:extLst>
      <p:ext uri="{BB962C8B-B14F-4D97-AF65-F5344CB8AC3E}">
        <p14:creationId xmlns:p14="http://schemas.microsoft.com/office/powerpoint/2010/main" val="138477205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169492"/>
          </a:xfrm>
          <a:prstGeom prst="rect">
            <a:avLst/>
          </a:prstGeom>
        </p:spPr>
      </p:pic>
    </p:spTree>
    <p:extLst>
      <p:ext uri="{BB962C8B-B14F-4D97-AF65-F5344CB8AC3E}">
        <p14:creationId xmlns:p14="http://schemas.microsoft.com/office/powerpoint/2010/main" val="105154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9992" y="2427734"/>
            <a:ext cx="2743438" cy="2423370"/>
          </a:xfrm>
          <a:prstGeom prst="rect">
            <a:avLst/>
          </a:prstGeom>
        </p:spPr>
      </p:pic>
      <p:sp>
        <p:nvSpPr>
          <p:cNvPr id="4" name="TextBox 3"/>
          <p:cNvSpPr txBox="1"/>
          <p:nvPr/>
        </p:nvSpPr>
        <p:spPr>
          <a:xfrm>
            <a:off x="169776" y="555526"/>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Consider the following text from the Android </a:t>
            </a:r>
            <a:r>
              <a:rPr lang="en-GB" sz="2000" dirty="0" err="1" smtClean="0">
                <a:solidFill>
                  <a:schemeClr val="tx1">
                    <a:lumMod val="85000"/>
                    <a:lumOff val="15000"/>
                  </a:schemeClr>
                </a:solidFill>
                <a:latin typeface="Calibri" pitchFamily="34" charset="0"/>
              </a:rPr>
              <a:t>Rect</a:t>
            </a:r>
            <a:r>
              <a:rPr lang="en-GB" sz="2000" dirty="0" smtClean="0">
                <a:solidFill>
                  <a:schemeClr val="tx1">
                    <a:lumMod val="85000"/>
                    <a:lumOff val="15000"/>
                  </a:schemeClr>
                </a:solidFill>
                <a:latin typeface="Calibri" pitchFamily="34" charset="0"/>
              </a:rPr>
              <a:t> class:</a:t>
            </a:r>
            <a:endParaRPr lang="en-GB" sz="2000" dirty="0">
              <a:solidFill>
                <a:schemeClr val="tx1">
                  <a:lumMod val="85000"/>
                  <a:lumOff val="15000"/>
                </a:schemeClr>
              </a:solidFill>
              <a:latin typeface="Calibri" pitchFamily="34" charset="0"/>
            </a:endParaRPr>
          </a:p>
        </p:txBody>
      </p:sp>
      <p:pic>
        <p:nvPicPr>
          <p:cNvPr id="9" name="Picture 8"/>
          <p:cNvPicPr>
            <a:picLocks noChangeAspect="1"/>
          </p:cNvPicPr>
          <p:nvPr/>
        </p:nvPicPr>
        <p:blipFill>
          <a:blip r:embed="rId4"/>
          <a:stretch>
            <a:fillRect/>
          </a:stretch>
        </p:blipFill>
        <p:spPr>
          <a:xfrm>
            <a:off x="251521" y="981769"/>
            <a:ext cx="988436" cy="797894"/>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1331639" y="981768"/>
            <a:ext cx="7612463" cy="1373957"/>
          </a:xfrm>
          <a:prstGeom prst="rect">
            <a:avLst/>
          </a:prstGeom>
          <a:ln>
            <a:solidFill>
              <a:schemeClr val="tx1"/>
            </a:solidFill>
          </a:ln>
        </p:spPr>
      </p:pic>
      <p:cxnSp>
        <p:nvCxnSpPr>
          <p:cNvPr id="13" name="Straight Connector 12"/>
          <p:cNvCxnSpPr/>
          <p:nvPr/>
        </p:nvCxnSpPr>
        <p:spPr>
          <a:xfrm>
            <a:off x="3419872" y="2067694"/>
            <a:ext cx="4896544"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75656" y="2283718"/>
            <a:ext cx="302433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91880" y="2291768"/>
            <a:ext cx="1008112"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9512" y="2571750"/>
            <a:ext cx="4392488" cy="2431435"/>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When specifying the location of </a:t>
            </a:r>
            <a:r>
              <a:rPr lang="en-GB" sz="2000" dirty="0" err="1" smtClean="0">
                <a:solidFill>
                  <a:schemeClr val="tx1">
                    <a:lumMod val="85000"/>
                    <a:lumOff val="15000"/>
                  </a:schemeClr>
                </a:solidFill>
                <a:latin typeface="Calibri" pitchFamily="34" charset="0"/>
              </a:rPr>
              <a:t>texels</a:t>
            </a:r>
            <a:r>
              <a:rPr lang="en-GB" sz="2000" dirty="0" smtClean="0">
                <a:solidFill>
                  <a:schemeClr val="tx1">
                    <a:lumMod val="85000"/>
                    <a:lumOff val="15000"/>
                  </a:schemeClr>
                </a:solidFill>
                <a:latin typeface="Calibri" pitchFamily="34" charset="0"/>
              </a:rPr>
              <a:t> within images or pixels on a screen, it is often assumed that (0,0) is the top-left coordinate and positive y points down the image/screen.</a:t>
            </a:r>
            <a:endParaRPr lang="en-GB" sz="2000" dirty="0">
              <a:solidFill>
                <a:schemeClr val="tx1">
                  <a:lumMod val="85000"/>
                  <a:lumOff val="15000"/>
                </a:schemeClr>
              </a:solidFill>
              <a:latin typeface="Calibri" pitchFamily="34" charset="0"/>
            </a:endParaRPr>
          </a:p>
          <a:p>
            <a:endParaRPr lang="en-GB" sz="1000" dirty="0" smtClean="0">
              <a:solidFill>
                <a:schemeClr val="tx1">
                  <a:lumMod val="85000"/>
                  <a:lumOff val="15000"/>
                </a:schemeClr>
              </a:solidFill>
              <a:latin typeface="Calibri" pitchFamily="34" charset="0"/>
            </a:endParaRPr>
          </a:p>
          <a:p>
            <a:r>
              <a:rPr lang="en-GB" sz="2000" dirty="0" smtClean="0">
                <a:solidFill>
                  <a:schemeClr val="tx1">
                    <a:lumMod val="85000"/>
                    <a:lumOff val="15000"/>
                  </a:schemeClr>
                </a:solidFill>
                <a:latin typeface="Calibri" pitchFamily="34" charset="0"/>
              </a:rPr>
              <a:t>We will need to take this into account when mapping from our game world.</a:t>
            </a:r>
          </a:p>
        </p:txBody>
      </p:sp>
    </p:spTree>
    <p:extLst>
      <p:ext uri="{BB962C8B-B14F-4D97-AF65-F5344CB8AC3E}">
        <p14:creationId xmlns:p14="http://schemas.microsoft.com/office/powerpoint/2010/main" val="307162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9776" y="555526"/>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Working out which region of an image falls within the viewport:</a:t>
            </a:r>
            <a:endParaRPr lang="en-GB" sz="2000" dirty="0">
              <a:solidFill>
                <a:schemeClr val="tx1">
                  <a:lumMod val="85000"/>
                  <a:lumOff val="15000"/>
                </a:schemeClr>
              </a:solidFill>
              <a:latin typeface="Calibri" pitchFamily="34" charset="0"/>
            </a:endParaRPr>
          </a:p>
        </p:txBody>
      </p:sp>
      <p:grpSp>
        <p:nvGrpSpPr>
          <p:cNvPr id="55" name="Group 54"/>
          <p:cNvGrpSpPr/>
          <p:nvPr/>
        </p:nvGrpSpPr>
        <p:grpSpPr>
          <a:xfrm>
            <a:off x="5004048" y="1165338"/>
            <a:ext cx="3946218" cy="2354189"/>
            <a:chOff x="5004048" y="1165338"/>
            <a:chExt cx="3946218" cy="2354189"/>
          </a:xfrm>
        </p:grpSpPr>
        <p:pic>
          <p:nvPicPr>
            <p:cNvPr id="11" name="Picture 10"/>
            <p:cNvPicPr>
              <a:picLocks noChangeAspect="1"/>
            </p:cNvPicPr>
            <p:nvPr/>
          </p:nvPicPr>
          <p:blipFill>
            <a:blip r:embed="rId3"/>
            <a:stretch>
              <a:fillRect/>
            </a:stretch>
          </p:blipFill>
          <p:spPr>
            <a:xfrm>
              <a:off x="5310810" y="1347614"/>
              <a:ext cx="3639456" cy="2160240"/>
            </a:xfrm>
            <a:prstGeom prst="rect">
              <a:avLst/>
            </a:prstGeom>
          </p:spPr>
        </p:pic>
        <p:sp>
          <p:nvSpPr>
            <p:cNvPr id="12" name="Rectangle 11"/>
            <p:cNvSpPr/>
            <p:nvPr/>
          </p:nvSpPr>
          <p:spPr>
            <a:xfrm>
              <a:off x="5724552" y="1347614"/>
              <a:ext cx="2754610" cy="2160240"/>
            </a:xfrm>
            <a:prstGeom prst="rect">
              <a:avLst/>
            </a:prstGeom>
            <a:solidFill>
              <a:srgbClr val="FFFFFF">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p:cNvPicPr>
            <p:nvPr/>
          </p:nvPicPr>
          <p:blipFill>
            <a:blip r:embed="rId4"/>
            <a:stretch>
              <a:fillRect/>
            </a:stretch>
          </p:blipFill>
          <p:spPr>
            <a:xfrm>
              <a:off x="5367479" y="1492604"/>
              <a:ext cx="899281" cy="1154076"/>
            </a:xfrm>
            <a:prstGeom prst="rect">
              <a:avLst/>
            </a:prstGeom>
          </p:spPr>
        </p:pic>
        <p:sp>
          <p:nvSpPr>
            <p:cNvPr id="15" name="Rectangle 14"/>
            <p:cNvSpPr/>
            <p:nvPr/>
          </p:nvSpPr>
          <p:spPr>
            <a:xfrm>
              <a:off x="5367479" y="1492604"/>
              <a:ext cx="905485" cy="1154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5341962" y="1457399"/>
              <a:ext cx="70409" cy="70409"/>
            </a:xfrm>
            <a:prstGeom prst="ellipse">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p:cNvCxnSpPr/>
            <p:nvPr/>
          </p:nvCxnSpPr>
          <p:spPr>
            <a:xfrm flipV="1">
              <a:off x="5321487" y="1527808"/>
              <a:ext cx="1" cy="1091069"/>
            </a:xfrm>
            <a:prstGeom prst="straightConnector1">
              <a:avLst/>
            </a:prstGeom>
            <a:ln>
              <a:solidFill>
                <a:srgbClr val="00206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04048" y="1165338"/>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[0, </a:t>
              </a:r>
              <a:r>
                <a:rPr lang="en-GB" sz="1000" dirty="0">
                  <a:solidFill>
                    <a:srgbClr val="000000"/>
                  </a:solidFill>
                  <a:highlight>
                    <a:srgbClr val="FFFFFF"/>
                  </a:highlight>
                  <a:latin typeface="Consolas" panose="020B0609020204030204" pitchFamily="49" charset="0"/>
                </a:rPr>
                <a:t>0</a:t>
              </a:r>
              <a:r>
                <a:rPr lang="en-GB" sz="1000" dirty="0" smtClean="0">
                  <a:solidFill>
                    <a:srgbClr val="000000"/>
                  </a:solidFill>
                  <a:highlight>
                    <a:srgbClr val="FFFFFF"/>
                  </a:highlight>
                  <a:latin typeface="Consolas" panose="020B0609020204030204" pitchFamily="49" charset="0"/>
                </a:rPr>
                <a:t>]</a:t>
              </a:r>
              <a:endParaRPr lang="en-GB" sz="1000" dirty="0"/>
            </a:p>
          </p:txBody>
        </p:sp>
        <p:cxnSp>
          <p:nvCxnSpPr>
            <p:cNvPr id="24" name="Straight Arrow Connector 23"/>
            <p:cNvCxnSpPr/>
            <p:nvPr/>
          </p:nvCxnSpPr>
          <p:spPr>
            <a:xfrm flipH="1">
              <a:off x="5411046" y="1437778"/>
              <a:ext cx="810288" cy="0"/>
            </a:xfrm>
            <a:prstGeom prst="straightConnector1">
              <a:avLst/>
            </a:prstGeom>
            <a:ln>
              <a:solidFill>
                <a:srgbClr val="00206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089945" y="2379160"/>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813716" y="2117868"/>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[x, y]</a:t>
              </a:r>
              <a:endParaRPr lang="en-GB" sz="1000" dirty="0"/>
            </a:p>
          </p:txBody>
        </p:sp>
        <p:sp>
          <p:nvSpPr>
            <p:cNvPr id="31" name="Rectangle 30"/>
            <p:cNvSpPr/>
            <p:nvPr/>
          </p:nvSpPr>
          <p:spPr>
            <a:xfrm>
              <a:off x="7725394" y="2937656"/>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width</a:t>
              </a:r>
              <a:endParaRPr lang="en-GB" sz="1000" dirty="0"/>
            </a:p>
          </p:txBody>
        </p:sp>
        <p:sp>
          <p:nvSpPr>
            <p:cNvPr id="32" name="Rectangle 31"/>
            <p:cNvSpPr/>
            <p:nvPr/>
          </p:nvSpPr>
          <p:spPr>
            <a:xfrm>
              <a:off x="7672322" y="1439796"/>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height</a:t>
              </a:r>
              <a:endParaRPr lang="en-GB" sz="1000" dirty="0"/>
            </a:p>
          </p:txBody>
        </p:sp>
        <p:cxnSp>
          <p:nvCxnSpPr>
            <p:cNvPr id="33" name="Straight Arrow Connector 32"/>
            <p:cNvCxnSpPr/>
            <p:nvPr/>
          </p:nvCxnSpPr>
          <p:spPr>
            <a:xfrm>
              <a:off x="5724552" y="3219822"/>
              <a:ext cx="275461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272350" y="1347614"/>
              <a:ext cx="0" cy="217191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519479" y="1186243"/>
              <a:ext cx="1042392" cy="246221"/>
            </a:xfrm>
            <a:prstGeom prst="rect">
              <a:avLst/>
            </a:prstGeom>
          </p:spPr>
          <p:txBody>
            <a:bodyPr wrap="square">
              <a:spAutoFit/>
            </a:bodyPr>
            <a:lstStyle/>
            <a:p>
              <a:r>
                <a:rPr lang="en-GB" sz="1000" dirty="0" err="1" smtClean="0">
                  <a:solidFill>
                    <a:srgbClr val="000000"/>
                  </a:solidFill>
                  <a:highlight>
                    <a:srgbClr val="FFFFFF"/>
                  </a:highlight>
                  <a:latin typeface="Consolas" panose="020B0609020204030204" pitchFamily="49" charset="0"/>
                </a:rPr>
                <a:t>imageWidth</a:t>
              </a:r>
              <a:endParaRPr lang="en-GB" sz="1000" dirty="0"/>
            </a:p>
          </p:txBody>
        </p:sp>
        <p:sp>
          <p:nvSpPr>
            <p:cNvPr id="38" name="Rectangle 37"/>
            <p:cNvSpPr/>
            <p:nvPr/>
          </p:nvSpPr>
          <p:spPr>
            <a:xfrm rot="16200000">
              <a:off x="4655253" y="1890688"/>
              <a:ext cx="1042392" cy="246221"/>
            </a:xfrm>
            <a:prstGeom prst="rect">
              <a:avLst/>
            </a:prstGeom>
          </p:spPr>
          <p:txBody>
            <a:bodyPr wrap="square">
              <a:spAutoFit/>
            </a:bodyPr>
            <a:lstStyle/>
            <a:p>
              <a:r>
                <a:rPr lang="en-GB" sz="1000" dirty="0" err="1" smtClean="0">
                  <a:solidFill>
                    <a:srgbClr val="000000"/>
                  </a:solidFill>
                  <a:highlight>
                    <a:srgbClr val="FFFFFF"/>
                  </a:highlight>
                  <a:latin typeface="Consolas" panose="020B0609020204030204" pitchFamily="49" charset="0"/>
                </a:rPr>
                <a:t>image</a:t>
              </a:r>
              <a:r>
                <a:rPr lang="en-GB" sz="1000" dirty="0" err="1" smtClean="0">
                  <a:solidFill>
                    <a:srgbClr val="000000"/>
                  </a:solidFill>
                  <a:highlight>
                    <a:srgbClr val="FFFFFF"/>
                  </a:highlight>
                  <a:latin typeface="Consolas" panose="020B0609020204030204" pitchFamily="49" charset="0"/>
                </a:rPr>
                <a:t>Height</a:t>
              </a:r>
              <a:endParaRPr lang="en-GB" sz="1000" dirty="0"/>
            </a:p>
          </p:txBody>
        </p:sp>
        <p:sp>
          <p:nvSpPr>
            <p:cNvPr id="44" name="Oval 43"/>
            <p:cNvSpPr/>
            <p:nvPr/>
          </p:nvSpPr>
          <p:spPr>
            <a:xfrm>
              <a:off x="5804510" y="2027215"/>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Arrow Connector 44"/>
            <p:cNvCxnSpPr/>
            <p:nvPr/>
          </p:nvCxnSpPr>
          <p:spPr>
            <a:xfrm>
              <a:off x="5377166" y="2521407"/>
              <a:ext cx="88959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103490" y="1492603"/>
              <a:ext cx="0" cy="115407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438589" y="2275185"/>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width</a:t>
              </a:r>
              <a:endParaRPr lang="en-GB" sz="1000" dirty="0"/>
            </a:p>
          </p:txBody>
        </p:sp>
        <p:sp>
          <p:nvSpPr>
            <p:cNvPr id="48" name="Rectangle 47"/>
            <p:cNvSpPr/>
            <p:nvPr/>
          </p:nvSpPr>
          <p:spPr>
            <a:xfrm>
              <a:off x="5543907" y="1522397"/>
              <a:ext cx="1042392"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height</a:t>
              </a:r>
              <a:endParaRPr lang="en-GB" sz="1000" dirty="0"/>
            </a:p>
          </p:txBody>
        </p:sp>
        <p:sp>
          <p:nvSpPr>
            <p:cNvPr id="49" name="Rectangle 48"/>
            <p:cNvSpPr/>
            <p:nvPr/>
          </p:nvSpPr>
          <p:spPr>
            <a:xfrm>
              <a:off x="5594411" y="2026800"/>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[x, y]</a:t>
              </a:r>
              <a:endParaRPr lang="en-GB" sz="1000" dirty="0"/>
            </a:p>
          </p:txBody>
        </p:sp>
      </p:grpSp>
      <p:sp>
        <p:nvSpPr>
          <p:cNvPr id="52" name="Rectangle 51"/>
          <p:cNvSpPr/>
          <p:nvPr/>
        </p:nvSpPr>
        <p:spPr>
          <a:xfrm>
            <a:off x="164119" y="1242085"/>
            <a:ext cx="5003709" cy="2308324"/>
          </a:xfrm>
          <a:prstGeom prst="rect">
            <a:avLst/>
          </a:prstGeom>
        </p:spPr>
        <p:txBody>
          <a:bodyPr wrap="square">
            <a:spAutoFit/>
          </a:bodyPr>
          <a:lstStyle/>
          <a:p>
            <a:r>
              <a:rPr lang="en-GB" sz="1200" dirty="0" err="1" smtClean="0">
                <a:highlight>
                  <a:srgbClr val="FFFFFF"/>
                </a:highlight>
                <a:latin typeface="Consolas" panose="020B0609020204030204" pitchFamily="49" charset="0"/>
              </a:rPr>
              <a:t>sourceX</a:t>
            </a:r>
            <a:r>
              <a:rPr lang="en-GB" sz="1200" dirty="0" smtClean="0">
                <a:highlight>
                  <a:srgbClr val="FFFFFF"/>
                </a:highlight>
                <a:latin typeface="Consolas" panose="020B0609020204030204" pitchFamily="49" charset="0"/>
              </a:rPr>
              <a:t> = Max(0, </a:t>
            </a: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view.x</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view.width</a:t>
            </a:r>
            <a:r>
              <a:rPr lang="en-GB" sz="1200" dirty="0" smtClean="0">
                <a:highlight>
                  <a:srgbClr val="FFFFFF"/>
                </a:highlight>
                <a:latin typeface="Consolas" panose="020B0609020204030204" pitchFamily="49" charset="0"/>
              </a:rPr>
              <a:t>/2) – (</a:t>
            </a:r>
            <a:r>
              <a:rPr lang="en-GB" sz="1200" dirty="0" err="1" smtClean="0">
                <a:highlight>
                  <a:srgbClr val="FFFFFF"/>
                </a:highlight>
                <a:latin typeface="Consolas" panose="020B0609020204030204" pitchFamily="49" charset="0"/>
              </a:rPr>
              <a:t>mario.x</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mario.width</a:t>
            </a:r>
            <a:r>
              <a:rPr lang="en-GB" sz="1200" dirty="0" smtClean="0">
                <a:highlight>
                  <a:srgbClr val="FFFFFF"/>
                </a:highlight>
                <a:latin typeface="Consolas" panose="020B0609020204030204" pitchFamily="49" charset="0"/>
              </a:rPr>
              <a:t>/2))</a:t>
            </a:r>
          </a:p>
          <a:p>
            <a:endParaRPr lang="en-GB" sz="1200" dirty="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sourceY</a:t>
            </a:r>
            <a:r>
              <a:rPr lang="en-GB" sz="1200" dirty="0" smtClean="0">
                <a:highlight>
                  <a:srgbClr val="FFFFFF"/>
                </a:highlight>
                <a:latin typeface="Consolas" panose="020B0609020204030204" pitchFamily="49" charset="0"/>
              </a:rPr>
              <a:t> = Max(0, </a:t>
            </a: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mario.height</a:t>
            </a:r>
            <a:r>
              <a:rPr lang="en-GB" sz="1200" dirty="0" smtClean="0">
                <a:highlight>
                  <a:srgbClr val="FFFFFF"/>
                </a:highlight>
                <a:latin typeface="Consolas" panose="020B0609020204030204" pitchFamily="49" charset="0"/>
              </a:rPr>
              <a:t>/2</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view.height</a:t>
            </a:r>
            <a:r>
              <a:rPr lang="en-GB" sz="1200" dirty="0" smtClean="0">
                <a:highlight>
                  <a:srgbClr val="FFFFFF"/>
                </a:highlight>
                <a:latin typeface="Consolas" panose="020B0609020204030204" pitchFamily="49" charset="0"/>
              </a:rPr>
              <a:t>/2))</a:t>
            </a:r>
            <a:endParaRPr lang="en-GB" sz="1200" dirty="0">
              <a:highlight>
                <a:srgbClr val="FFFFFF"/>
              </a:highlight>
              <a:latin typeface="Consolas" panose="020B0609020204030204" pitchFamily="49" charset="0"/>
            </a:endParaRPr>
          </a:p>
          <a:p>
            <a:endParaRPr lang="en-GB" sz="1200" dirty="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sourceWidth</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mario.width</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sourceX</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Max(0,</a:t>
            </a:r>
            <a:endParaRPr lang="en-GB" sz="1200" dirty="0">
              <a:highlight>
                <a:srgbClr val="FFFFFF"/>
              </a:highlight>
              <a:latin typeface="Consolas" panose="020B0609020204030204" pitchFamily="49" charset="0"/>
            </a:endParaRPr>
          </a:p>
          <a:p>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mario.width</a:t>
            </a:r>
            <a:r>
              <a:rPr lang="en-GB" sz="1200" dirty="0" smtClean="0">
                <a:highlight>
                  <a:srgbClr val="FFFFFF"/>
                </a:highlight>
                <a:latin typeface="Consolas" panose="020B0609020204030204" pitchFamily="49" charset="0"/>
              </a:rPr>
              <a:t>/2) - (</a:t>
            </a:r>
            <a:r>
              <a:rPr lang="en-GB" sz="1200" dirty="0" err="1" smtClean="0">
                <a:highlight>
                  <a:srgbClr val="FFFFFF"/>
                </a:highlight>
                <a:latin typeface="Consolas" panose="020B0609020204030204" pitchFamily="49" charset="0"/>
              </a:rPr>
              <a:t>view.x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view.width</a:t>
            </a:r>
            <a:r>
              <a:rPr lang="en-GB" sz="1200" dirty="0" smtClean="0">
                <a:highlight>
                  <a:srgbClr val="FFFFFF"/>
                </a:highlight>
                <a:latin typeface="Consolas" panose="020B0609020204030204" pitchFamily="49" charset="0"/>
              </a:rPr>
              <a:t>/2))</a:t>
            </a:r>
          </a:p>
          <a:p>
            <a:endParaRPr lang="en-GB" sz="1200" dirty="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sourceHeight</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mario.height</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sourceY</a:t>
            </a:r>
            <a:r>
              <a:rPr lang="en-GB" sz="1200" dirty="0">
                <a:highlight>
                  <a:srgbClr val="FFFFFF"/>
                </a:highlight>
                <a:latin typeface="Consolas" panose="020B0609020204030204" pitchFamily="49" charset="0"/>
              </a:rPr>
              <a:t>) - </a:t>
            </a:r>
            <a:r>
              <a:rPr lang="en-GB" sz="1200" dirty="0" smtClean="0">
                <a:highlight>
                  <a:srgbClr val="FFFFFF"/>
                </a:highlight>
                <a:latin typeface="Consolas" panose="020B0609020204030204" pitchFamily="49" charset="0"/>
              </a:rPr>
              <a:t>Max(0,</a:t>
            </a:r>
            <a:endParaRPr lang="en-GB" sz="1200" dirty="0">
              <a:highlight>
                <a:srgbClr val="FFFFFF"/>
              </a:highlight>
              <a:latin typeface="Consolas" panose="020B0609020204030204" pitchFamily="49" charset="0"/>
            </a:endParaRPr>
          </a:p>
          <a:p>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view.height</a:t>
            </a:r>
            <a:r>
              <a:rPr lang="en-GB" sz="1200" dirty="0" smtClean="0">
                <a:highlight>
                  <a:srgbClr val="FFFFFF"/>
                </a:highlight>
                <a:latin typeface="Consolas" panose="020B0609020204030204" pitchFamily="49" charset="0"/>
              </a:rPr>
              <a:t>/2) - (</a:t>
            </a:r>
            <a:r>
              <a:rPr lang="en-GB" sz="1200" dirty="0" err="1" smtClean="0">
                <a:highlight>
                  <a:srgbClr val="FFFFFF"/>
                </a:highlight>
                <a:latin typeface="Consolas" panose="020B0609020204030204" pitchFamily="49" charset="0"/>
              </a:rPr>
              <a:t>mario.y</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mario.height</a:t>
            </a:r>
            <a:r>
              <a:rPr lang="en-GB" sz="1200" dirty="0" smtClean="0">
                <a:highlight>
                  <a:srgbClr val="FFFFFF"/>
                </a:highlight>
                <a:latin typeface="Consolas" panose="020B0609020204030204" pitchFamily="49" charset="0"/>
              </a:rPr>
              <a:t>/2))</a:t>
            </a:r>
          </a:p>
          <a:p>
            <a:endParaRPr lang="en-GB" sz="1200" dirty="0">
              <a:highlight>
                <a:srgbClr val="FFFFFF"/>
              </a:highlight>
              <a:latin typeface="Consolas" panose="020B0609020204030204" pitchFamily="49" charset="0"/>
            </a:endParaRPr>
          </a:p>
        </p:txBody>
      </p:sp>
      <p:sp>
        <p:nvSpPr>
          <p:cNvPr id="53" name="Rectangle 52"/>
          <p:cNvSpPr/>
          <p:nvPr/>
        </p:nvSpPr>
        <p:spPr>
          <a:xfrm>
            <a:off x="170210" y="3963709"/>
            <a:ext cx="9082310" cy="1200329"/>
          </a:xfrm>
          <a:prstGeom prst="rect">
            <a:avLst/>
          </a:prstGeom>
        </p:spPr>
        <p:txBody>
          <a:bodyPr wrap="square">
            <a:spAutoFit/>
          </a:bodyPr>
          <a:lstStyle/>
          <a:p>
            <a:r>
              <a:rPr lang="en-GB" sz="1200" dirty="0" err="1" smtClean="0">
                <a:highlight>
                  <a:srgbClr val="FFFFFF"/>
                </a:highlight>
                <a:latin typeface="Consolas" panose="020B0609020204030204" pitchFamily="49" charset="0"/>
              </a:rPr>
              <a:t>scaleX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mario.imageWidth</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 </a:t>
            </a:r>
            <a:r>
              <a:rPr lang="en-GB" sz="1200" dirty="0" err="1">
                <a:highlight>
                  <a:srgbClr val="FFFFFF"/>
                </a:highlight>
                <a:latin typeface="Consolas" panose="020B0609020204030204" pitchFamily="49" charset="0"/>
              </a:rPr>
              <a:t>mario.width</a:t>
            </a:r>
            <a:r>
              <a:rPr lang="en-GB" sz="1200" dirty="0">
                <a:highlight>
                  <a:srgbClr val="FFFFFF"/>
                </a:highlight>
                <a:latin typeface="Consolas" panose="020B0609020204030204" pitchFamily="49" charset="0"/>
              </a:rPr>
              <a:t>				</a:t>
            </a:r>
          </a:p>
          <a:p>
            <a:r>
              <a:rPr lang="en-GB" sz="1200" dirty="0" err="1">
                <a:highlight>
                  <a:srgbClr val="FFFFFF"/>
                </a:highlight>
                <a:latin typeface="Consolas" panose="020B0609020204030204" pitchFamily="49" charset="0"/>
              </a:rPr>
              <a:t>scaleY</a:t>
            </a:r>
            <a:r>
              <a:rPr lang="en-GB" sz="1200" dirty="0">
                <a:highlight>
                  <a:srgbClr val="FFFFFF"/>
                </a:highlight>
                <a:latin typeface="Consolas" panose="020B0609020204030204" pitchFamily="49" charset="0"/>
              </a:rPr>
              <a:t> = </a:t>
            </a:r>
            <a:r>
              <a:rPr lang="en-GB" sz="1200" dirty="0" err="1">
                <a:highlight>
                  <a:srgbClr val="FFFFFF"/>
                </a:highlight>
                <a:latin typeface="Consolas" panose="020B0609020204030204" pitchFamily="49" charset="0"/>
              </a:rPr>
              <a:t>mario.imageHeight</a:t>
            </a:r>
            <a:r>
              <a:rPr lang="en-GB" sz="1200" dirty="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mario.height</a:t>
            </a:r>
            <a:endParaRPr lang="en-GB" sz="1200" dirty="0" smtClean="0">
              <a:highlight>
                <a:srgbClr val="FFFFFF"/>
              </a:highlight>
              <a:latin typeface="Consolas" panose="020B0609020204030204" pitchFamily="49" charset="0"/>
            </a:endParaRPr>
          </a:p>
          <a:p>
            <a:r>
              <a:rPr lang="en-GB" sz="1200" dirty="0">
                <a:highlight>
                  <a:srgbClr val="FFFFFF"/>
                </a:highlight>
                <a:latin typeface="Consolas" panose="020B0609020204030204" pitchFamily="49" charset="0"/>
              </a:rPr>
              <a:t>					</a:t>
            </a:r>
            <a:endParaRPr lang="en-GB" sz="1200" dirty="0" smtClean="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sourceRect</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Rect</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sourceX</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scaleX</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sourceY</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scaleY</a:t>
            </a:r>
            <a:r>
              <a:rPr lang="en-GB" sz="1200" dirty="0" smtClean="0">
                <a:highlight>
                  <a:srgbClr val="FFFFFF"/>
                </a:highlight>
                <a:latin typeface="Consolas" panose="020B0609020204030204" pitchFamily="49" charset="0"/>
              </a:rPr>
              <a:t>, </a:t>
            </a: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sourceX+sourceWidth</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scaleX</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sourceY+sourceHeight</a:t>
            </a:r>
            <a:r>
              <a:rPr lang="en-GB" sz="1200" dirty="0" smtClean="0">
                <a:highlight>
                  <a:srgbClr val="FFFFFF"/>
                </a:highlight>
                <a:latin typeface="Consolas" panose="020B0609020204030204" pitchFamily="49" charset="0"/>
              </a:rPr>
              <a:t>)*</a:t>
            </a:r>
            <a:r>
              <a:rPr lang="en-GB" sz="1200" dirty="0" err="1" smtClean="0">
                <a:highlight>
                  <a:srgbClr val="FFFFFF"/>
                </a:highlight>
                <a:latin typeface="Consolas" panose="020B0609020204030204" pitchFamily="49" charset="0"/>
              </a:rPr>
              <a:t>scaleY</a:t>
            </a:r>
            <a:r>
              <a:rPr lang="en-GB" sz="1200" dirty="0" smtClean="0">
                <a:highlight>
                  <a:srgbClr val="FFFFFF"/>
                </a:highlight>
                <a:latin typeface="Consolas" panose="020B0609020204030204" pitchFamily="49" charset="0"/>
              </a:rPr>
              <a:t>)</a:t>
            </a:r>
          </a:p>
          <a:p>
            <a:endParaRPr lang="en-GB" sz="1200" dirty="0"/>
          </a:p>
        </p:txBody>
      </p:sp>
      <p:sp>
        <p:nvSpPr>
          <p:cNvPr id="54" name="TextBox 53"/>
          <p:cNvSpPr txBox="1"/>
          <p:nvPr/>
        </p:nvSpPr>
        <p:spPr>
          <a:xfrm>
            <a:off x="179512" y="3539792"/>
            <a:ext cx="8434672" cy="400110"/>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Building the source </a:t>
            </a:r>
            <a:r>
              <a:rPr lang="en-GB" sz="2000" dirty="0" err="1" smtClean="0">
                <a:solidFill>
                  <a:schemeClr val="tx1">
                    <a:lumMod val="85000"/>
                    <a:lumOff val="15000"/>
                  </a:schemeClr>
                </a:solidFill>
                <a:latin typeface="Calibri" pitchFamily="34" charset="0"/>
              </a:rPr>
              <a:t>Rect</a:t>
            </a:r>
            <a:r>
              <a:rPr lang="en-GB" sz="2000" dirty="0" smtClean="0">
                <a:solidFill>
                  <a:schemeClr val="tx1">
                    <a:lumMod val="85000"/>
                    <a:lumOff val="15000"/>
                  </a:schemeClr>
                </a:solidFill>
                <a:latin typeface="Calibri" pitchFamily="34" charset="0"/>
              </a:rPr>
              <a:t> for the bitmap</a:t>
            </a:r>
            <a:endParaRPr lang="en-GB" sz="2000" dirty="0">
              <a:solidFill>
                <a:schemeClr val="tx1">
                  <a:lumMod val="85000"/>
                  <a:lumOff val="15000"/>
                </a:schemeClr>
              </a:solidFill>
              <a:latin typeface="Calibri" pitchFamily="34" charset="0"/>
            </a:endParaRPr>
          </a:p>
        </p:txBody>
      </p:sp>
    </p:spTree>
    <p:extLst>
      <p:ext uri="{BB962C8B-B14F-4D97-AF65-F5344CB8AC3E}">
        <p14:creationId xmlns:p14="http://schemas.microsoft.com/office/powerpoint/2010/main" val="156566183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2">
                                            <p:txEl>
                                              <p:pRg st="0" end="0"/>
                                            </p:txEl>
                                          </p:spTgt>
                                        </p:tgtEl>
                                        <p:attrNameLst>
                                          <p:attrName>style.visibility</p:attrName>
                                        </p:attrNameLst>
                                      </p:cBhvr>
                                      <p:to>
                                        <p:strVal val="visible"/>
                                      </p:to>
                                    </p:set>
                                    <p:animEffect transition="in" filter="fade">
                                      <p:cBhvr>
                                        <p:cTn id="16" dur="500"/>
                                        <p:tgtEl>
                                          <p:spTgt spid="52">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xEl>
                                              <p:pRg st="1" end="1"/>
                                            </p:txEl>
                                          </p:spTgt>
                                        </p:tgtEl>
                                        <p:attrNameLst>
                                          <p:attrName>style.visibility</p:attrName>
                                        </p:attrNameLst>
                                      </p:cBhvr>
                                      <p:to>
                                        <p:strVal val="visible"/>
                                      </p:to>
                                    </p:set>
                                    <p:animEffect transition="in" filter="fade">
                                      <p:cBhvr>
                                        <p:cTn id="19" dur="500"/>
                                        <p:tgtEl>
                                          <p:spTgt spid="5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xEl>
                                              <p:pRg st="3" end="3"/>
                                            </p:txEl>
                                          </p:spTgt>
                                        </p:tgtEl>
                                        <p:attrNameLst>
                                          <p:attrName>style.visibility</p:attrName>
                                        </p:attrNameLst>
                                      </p:cBhvr>
                                      <p:to>
                                        <p:strVal val="visible"/>
                                      </p:to>
                                    </p:set>
                                    <p:animEffect transition="in" filter="fade">
                                      <p:cBhvr>
                                        <p:cTn id="24" dur="500"/>
                                        <p:tgtEl>
                                          <p:spTgt spid="52">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2">
                                            <p:txEl>
                                              <p:pRg st="4" end="4"/>
                                            </p:txEl>
                                          </p:spTgt>
                                        </p:tgtEl>
                                        <p:attrNameLst>
                                          <p:attrName>style.visibility</p:attrName>
                                        </p:attrNameLst>
                                      </p:cBhvr>
                                      <p:to>
                                        <p:strVal val="visible"/>
                                      </p:to>
                                    </p:set>
                                    <p:animEffect transition="in" filter="fade">
                                      <p:cBhvr>
                                        <p:cTn id="27" dur="500"/>
                                        <p:tgtEl>
                                          <p:spTgt spid="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xEl>
                                              <p:pRg st="6" end="6"/>
                                            </p:txEl>
                                          </p:spTgt>
                                        </p:tgtEl>
                                        <p:attrNameLst>
                                          <p:attrName>style.visibility</p:attrName>
                                        </p:attrNameLst>
                                      </p:cBhvr>
                                      <p:to>
                                        <p:strVal val="visible"/>
                                      </p:to>
                                    </p:set>
                                    <p:animEffect transition="in" filter="fade">
                                      <p:cBhvr>
                                        <p:cTn id="32" dur="500"/>
                                        <p:tgtEl>
                                          <p:spTgt spid="5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xEl>
                                              <p:pRg st="7" end="7"/>
                                            </p:txEl>
                                          </p:spTgt>
                                        </p:tgtEl>
                                        <p:attrNameLst>
                                          <p:attrName>style.visibility</p:attrName>
                                        </p:attrNameLst>
                                      </p:cBhvr>
                                      <p:to>
                                        <p:strVal val="visible"/>
                                      </p:to>
                                    </p:set>
                                    <p:animEffect transition="in" filter="fade">
                                      <p:cBhvr>
                                        <p:cTn id="35" dur="500"/>
                                        <p:tgtEl>
                                          <p:spTgt spid="5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2">
                                            <p:txEl>
                                              <p:pRg st="9" end="9"/>
                                            </p:txEl>
                                          </p:spTgt>
                                        </p:tgtEl>
                                        <p:attrNameLst>
                                          <p:attrName>style.visibility</p:attrName>
                                        </p:attrNameLst>
                                      </p:cBhvr>
                                      <p:to>
                                        <p:strVal val="visible"/>
                                      </p:to>
                                    </p:set>
                                    <p:animEffect transition="in" filter="fade">
                                      <p:cBhvr>
                                        <p:cTn id="40" dur="500"/>
                                        <p:tgtEl>
                                          <p:spTgt spid="52">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2">
                                            <p:txEl>
                                              <p:pRg st="10" end="10"/>
                                            </p:txEl>
                                          </p:spTgt>
                                        </p:tgtEl>
                                        <p:attrNameLst>
                                          <p:attrName>style.visibility</p:attrName>
                                        </p:attrNameLst>
                                      </p:cBhvr>
                                      <p:to>
                                        <p:strVal val="visible"/>
                                      </p:to>
                                    </p:set>
                                    <p:animEffect transition="in" filter="fade">
                                      <p:cBhvr>
                                        <p:cTn id="43" dur="500"/>
                                        <p:tgtEl>
                                          <p:spTgt spid="52">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9776" y="555526"/>
            <a:ext cx="4330216" cy="707886"/>
          </a:xfrm>
          <a:prstGeom prst="rect">
            <a:avLst/>
          </a:prstGeom>
          <a:noFill/>
        </p:spPr>
        <p:txBody>
          <a:bodyPr wrap="square" rtlCol="0">
            <a:spAutoFit/>
          </a:bodyPr>
          <a:lstStyle/>
          <a:p>
            <a:r>
              <a:rPr lang="en-GB" sz="2000" dirty="0" smtClean="0">
                <a:solidFill>
                  <a:schemeClr val="tx1">
                    <a:lumMod val="85000"/>
                    <a:lumOff val="15000"/>
                  </a:schemeClr>
                </a:solidFill>
                <a:latin typeface="Calibri" pitchFamily="34" charset="0"/>
              </a:rPr>
              <a:t>Working out the region of the screen we will draw to:</a:t>
            </a:r>
            <a:endParaRPr lang="en-GB" sz="2000" dirty="0">
              <a:solidFill>
                <a:schemeClr val="tx1">
                  <a:lumMod val="85000"/>
                  <a:lumOff val="15000"/>
                </a:schemeClr>
              </a:solidFill>
              <a:latin typeface="Calibri" pitchFamily="34" charset="0"/>
            </a:endParaRPr>
          </a:p>
        </p:txBody>
      </p:sp>
      <p:grpSp>
        <p:nvGrpSpPr>
          <p:cNvPr id="5" name="Group 4"/>
          <p:cNvGrpSpPr/>
          <p:nvPr/>
        </p:nvGrpSpPr>
        <p:grpSpPr>
          <a:xfrm>
            <a:off x="4499992" y="518987"/>
            <a:ext cx="2631559" cy="1570432"/>
            <a:chOff x="5108793" y="283639"/>
            <a:chExt cx="3639456" cy="2171913"/>
          </a:xfrm>
        </p:grpSpPr>
        <p:pic>
          <p:nvPicPr>
            <p:cNvPr id="8" name="Picture 7"/>
            <p:cNvPicPr>
              <a:picLocks noChangeAspect="1"/>
            </p:cNvPicPr>
            <p:nvPr/>
          </p:nvPicPr>
          <p:blipFill>
            <a:blip r:embed="rId3"/>
            <a:stretch>
              <a:fillRect/>
            </a:stretch>
          </p:blipFill>
          <p:spPr>
            <a:xfrm>
              <a:off x="5108793" y="283639"/>
              <a:ext cx="3639456" cy="2160240"/>
            </a:xfrm>
            <a:prstGeom prst="rect">
              <a:avLst/>
            </a:prstGeom>
          </p:spPr>
        </p:pic>
        <p:sp>
          <p:nvSpPr>
            <p:cNvPr id="9" name="Rectangle 8"/>
            <p:cNvSpPr/>
            <p:nvPr/>
          </p:nvSpPr>
          <p:spPr>
            <a:xfrm>
              <a:off x="5522535" y="283639"/>
              <a:ext cx="2754610" cy="2160240"/>
            </a:xfrm>
            <a:prstGeom prst="rect">
              <a:avLst/>
            </a:prstGeom>
            <a:solidFill>
              <a:srgbClr val="FFFFFF">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a:stretch>
              <a:fillRect/>
            </a:stretch>
          </p:blipFill>
          <p:spPr>
            <a:xfrm>
              <a:off x="5165462" y="428629"/>
              <a:ext cx="899281" cy="1154076"/>
            </a:xfrm>
            <a:prstGeom prst="rect">
              <a:avLst/>
            </a:prstGeom>
          </p:spPr>
        </p:pic>
        <p:sp>
          <p:nvSpPr>
            <p:cNvPr id="11" name="Rectangle 10"/>
            <p:cNvSpPr/>
            <p:nvPr/>
          </p:nvSpPr>
          <p:spPr>
            <a:xfrm>
              <a:off x="5165462" y="428629"/>
              <a:ext cx="905485" cy="1154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5139945" y="393424"/>
              <a:ext cx="70409" cy="70409"/>
            </a:xfrm>
            <a:prstGeom prst="ellipse">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6887928" y="1315185"/>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611699" y="1053893"/>
              <a:ext cx="679554"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[x, y]</a:t>
              </a:r>
              <a:endParaRPr lang="en-GB" sz="700" dirty="0"/>
            </a:p>
          </p:txBody>
        </p:sp>
        <p:sp>
          <p:nvSpPr>
            <p:cNvPr id="18" name="Rectangle 17"/>
            <p:cNvSpPr/>
            <p:nvPr/>
          </p:nvSpPr>
          <p:spPr>
            <a:xfrm>
              <a:off x="7523377" y="1873681"/>
              <a:ext cx="1042392"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width</a:t>
              </a:r>
              <a:endParaRPr lang="en-GB" sz="1000" dirty="0"/>
            </a:p>
          </p:txBody>
        </p:sp>
        <p:sp>
          <p:nvSpPr>
            <p:cNvPr id="19" name="Rectangle 18"/>
            <p:cNvSpPr/>
            <p:nvPr/>
          </p:nvSpPr>
          <p:spPr>
            <a:xfrm>
              <a:off x="7470305" y="375821"/>
              <a:ext cx="1042392"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height</a:t>
              </a:r>
              <a:endParaRPr lang="en-GB" sz="1000" dirty="0"/>
            </a:p>
          </p:txBody>
        </p:sp>
        <p:cxnSp>
          <p:nvCxnSpPr>
            <p:cNvPr id="20" name="Straight Arrow Connector 19"/>
            <p:cNvCxnSpPr/>
            <p:nvPr/>
          </p:nvCxnSpPr>
          <p:spPr>
            <a:xfrm>
              <a:off x="5522535" y="2155847"/>
              <a:ext cx="275461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070333" y="283639"/>
              <a:ext cx="0" cy="217191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602493" y="963240"/>
              <a:ext cx="70409" cy="704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p:cNvCxnSpPr/>
            <p:nvPr/>
          </p:nvCxnSpPr>
          <p:spPr>
            <a:xfrm>
              <a:off x="5175149" y="1457432"/>
              <a:ext cx="88959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901473" y="428628"/>
              <a:ext cx="0" cy="115407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236572" y="1211210"/>
              <a:ext cx="1042392"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width</a:t>
              </a:r>
              <a:endParaRPr lang="en-GB" sz="1000" dirty="0"/>
            </a:p>
          </p:txBody>
        </p:sp>
        <p:sp>
          <p:nvSpPr>
            <p:cNvPr id="28" name="Rectangle 27"/>
            <p:cNvSpPr/>
            <p:nvPr/>
          </p:nvSpPr>
          <p:spPr>
            <a:xfrm>
              <a:off x="5341890" y="458422"/>
              <a:ext cx="1042393"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height</a:t>
              </a:r>
              <a:endParaRPr lang="en-GB" sz="1000" dirty="0"/>
            </a:p>
          </p:txBody>
        </p:sp>
        <p:sp>
          <p:nvSpPr>
            <p:cNvPr id="29" name="Rectangle 28"/>
            <p:cNvSpPr/>
            <p:nvPr/>
          </p:nvSpPr>
          <p:spPr>
            <a:xfrm>
              <a:off x="5392394" y="962825"/>
              <a:ext cx="679554" cy="200055"/>
            </a:xfrm>
            <a:prstGeom prst="rect">
              <a:avLst/>
            </a:prstGeom>
          </p:spPr>
          <p:txBody>
            <a:bodyPr wrap="square">
              <a:spAutoFit/>
            </a:bodyPr>
            <a:lstStyle/>
            <a:p>
              <a:r>
                <a:rPr lang="en-GB" sz="700" dirty="0" smtClean="0">
                  <a:solidFill>
                    <a:srgbClr val="000000"/>
                  </a:solidFill>
                  <a:highlight>
                    <a:srgbClr val="FFFFFF"/>
                  </a:highlight>
                  <a:latin typeface="Consolas" panose="020B0609020204030204" pitchFamily="49" charset="0"/>
                </a:rPr>
                <a:t>[x, y]</a:t>
              </a:r>
              <a:endParaRPr lang="en-GB" sz="700" dirty="0"/>
            </a:p>
          </p:txBody>
        </p:sp>
      </p:grpSp>
      <p:sp>
        <p:nvSpPr>
          <p:cNvPr id="30" name="Rectangle 29"/>
          <p:cNvSpPr/>
          <p:nvPr/>
        </p:nvSpPr>
        <p:spPr>
          <a:xfrm>
            <a:off x="323528" y="1311593"/>
            <a:ext cx="8190996" cy="2492990"/>
          </a:xfrm>
          <a:prstGeom prst="rect">
            <a:avLst/>
          </a:prstGeom>
        </p:spPr>
        <p:txBody>
          <a:bodyPr wrap="square">
            <a:spAutoFit/>
          </a:bodyPr>
          <a:lstStyle/>
          <a:p>
            <a:r>
              <a:rPr lang="en-GB" sz="1200" dirty="0" err="1">
                <a:highlight>
                  <a:srgbClr val="FFFFFF"/>
                </a:highlight>
                <a:latin typeface="Consolas" panose="020B0609020204030204" pitchFamily="49" charset="0"/>
              </a:rPr>
              <a:t>screenXScale</a:t>
            </a:r>
            <a:r>
              <a:rPr lang="en-GB" sz="1200" dirty="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screenWidth</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view.width</a:t>
            </a:r>
            <a:endParaRPr lang="en-GB" sz="1200" dirty="0">
              <a:highlight>
                <a:srgbClr val="FFFFFF"/>
              </a:highlight>
              <a:latin typeface="Consolas" panose="020B0609020204030204" pitchFamily="49" charset="0"/>
            </a:endParaRPr>
          </a:p>
          <a:p>
            <a:r>
              <a:rPr lang="en-GB" sz="1200" dirty="0" err="1">
                <a:highlight>
                  <a:srgbClr val="FFFFFF"/>
                </a:highlight>
                <a:latin typeface="Consolas" panose="020B0609020204030204" pitchFamily="49" charset="0"/>
              </a:rPr>
              <a:t>screenYScale</a:t>
            </a:r>
            <a:r>
              <a:rPr lang="en-GB" sz="1200" dirty="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screenHeight</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view.height</a:t>
            </a:r>
            <a:endParaRPr lang="en-GB" sz="1200" dirty="0">
              <a:highlight>
                <a:srgbClr val="FFFFFF"/>
              </a:highlight>
              <a:latin typeface="Consolas" panose="020B0609020204030204" pitchFamily="49" charset="0"/>
            </a:endParaRPr>
          </a:p>
          <a:p>
            <a:endParaRPr lang="en-GB" sz="1200" dirty="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screenX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screenXScale</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Max(0,</a:t>
            </a:r>
            <a:endParaRPr lang="en-GB" sz="1200" dirty="0">
              <a:highlight>
                <a:srgbClr val="FFFFFF"/>
              </a:highlight>
              <a:latin typeface="Consolas" panose="020B0609020204030204" pitchFamily="49" charset="0"/>
            </a:endParaRP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mario.width</a:t>
            </a:r>
            <a:r>
              <a:rPr lang="en-GB" sz="1200" dirty="0" smtClean="0">
                <a:highlight>
                  <a:srgbClr val="FFFFFF"/>
                </a:highlight>
                <a:latin typeface="Consolas" panose="020B0609020204030204" pitchFamily="49" charset="0"/>
              </a:rPr>
              <a:t>/2</a:t>
            </a:r>
            <a:r>
              <a:rPr lang="en-GB" sz="1200" dirty="0">
                <a:highlight>
                  <a:srgbClr val="FFFFFF"/>
                </a:highlight>
                <a:latin typeface="Consolas" panose="020B0609020204030204" pitchFamily="49" charset="0"/>
              </a:rPr>
              <a:t>) </a:t>
            </a:r>
            <a:endParaRPr lang="en-GB" sz="1200" dirty="0" smtClean="0">
              <a:highlight>
                <a:srgbClr val="FFFFFF"/>
              </a:highlight>
              <a:latin typeface="Consolas" panose="020B0609020204030204" pitchFamily="49" charset="0"/>
            </a:endParaRP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view.x</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view.width</a:t>
            </a:r>
            <a:r>
              <a:rPr lang="en-GB" sz="1200" dirty="0" smtClean="0">
                <a:highlight>
                  <a:srgbClr val="FFFFFF"/>
                </a:highlight>
                <a:latin typeface="Consolas" panose="020B0609020204030204" pitchFamily="49" charset="0"/>
              </a:rPr>
              <a:t>/2))</a:t>
            </a:r>
            <a:endParaRPr lang="en-GB" sz="1200" dirty="0">
              <a:highlight>
                <a:srgbClr val="FFFFFF"/>
              </a:highlight>
              <a:latin typeface="Consolas" panose="020B0609020204030204" pitchFamily="49" charset="0"/>
            </a:endParaRPr>
          </a:p>
          <a:p>
            <a:r>
              <a:rPr lang="en-GB" sz="1200" dirty="0">
                <a:highlight>
                  <a:srgbClr val="FFFFFF"/>
                </a:highlight>
                <a:latin typeface="Consolas" panose="020B0609020204030204" pitchFamily="49" charset="0"/>
              </a:rPr>
              <a:t>				</a:t>
            </a:r>
            <a:endParaRPr lang="en-GB" sz="1200" dirty="0" smtClean="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screenY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screenYScale</a:t>
            </a:r>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Max(0,</a:t>
            </a:r>
            <a:endParaRPr lang="en-GB" sz="1200" dirty="0">
              <a:highlight>
                <a:srgbClr val="FFFFFF"/>
              </a:highlight>
              <a:latin typeface="Consolas" panose="020B0609020204030204" pitchFamily="49" charset="0"/>
            </a:endParaRPr>
          </a:p>
          <a:p>
            <a:r>
              <a:rPr lang="en-GB" sz="1200" dirty="0" smtClean="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view.height</a:t>
            </a:r>
            <a:r>
              <a:rPr lang="en-GB" sz="1200" dirty="0" smtClean="0">
                <a:highlight>
                  <a:srgbClr val="FFFFFF"/>
                </a:highlight>
                <a:latin typeface="Consolas" panose="020B0609020204030204" pitchFamily="49" charset="0"/>
              </a:rPr>
              <a:t>/2</a:t>
            </a:r>
            <a:r>
              <a:rPr lang="en-GB" sz="1200" dirty="0">
                <a:highlight>
                  <a:srgbClr val="FFFFFF"/>
                </a:highlight>
                <a:latin typeface="Consolas" panose="020B0609020204030204" pitchFamily="49" charset="0"/>
              </a:rPr>
              <a:t>)  </a:t>
            </a:r>
            <a:endParaRPr lang="en-GB" sz="1200" dirty="0" smtClean="0">
              <a:highlight>
                <a:srgbClr val="FFFFFF"/>
              </a:highlight>
              <a:latin typeface="Consolas" panose="020B0609020204030204" pitchFamily="49" charset="0"/>
            </a:endParaRPr>
          </a:p>
          <a:p>
            <a:r>
              <a:rPr lang="en-GB" sz="1200" dirty="0">
                <a:highlight>
                  <a:srgbClr val="FFFFFF"/>
                </a:highlight>
                <a:latin typeface="Consolas" panose="020B0609020204030204" pitchFamily="49" charset="0"/>
              </a:rPr>
              <a:t> </a:t>
            </a:r>
            <a:r>
              <a:rPr lang="en-GB" sz="1200" dirty="0" smtClean="0">
                <a:highlight>
                  <a:srgbClr val="FFFFFF"/>
                </a:highlight>
                <a:latin typeface="Consolas" panose="020B0609020204030204" pitchFamily="49" charset="0"/>
              </a:rPr>
              <a:t>      - (</a:t>
            </a:r>
            <a:r>
              <a:rPr lang="en-GB" sz="1200" dirty="0" err="1" smtClean="0">
                <a:highlight>
                  <a:srgbClr val="FFFFFF"/>
                </a:highlight>
                <a:latin typeface="Consolas" panose="020B0609020204030204" pitchFamily="49" charset="0"/>
              </a:rPr>
              <a:t>mario.y</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smtClean="0">
                <a:highlight>
                  <a:srgbClr val="FFFFFF"/>
                </a:highlight>
                <a:latin typeface="Consolas" panose="020B0609020204030204" pitchFamily="49" charset="0"/>
              </a:rPr>
              <a:t>mario.height</a:t>
            </a:r>
            <a:r>
              <a:rPr lang="en-GB" sz="1200" dirty="0" smtClean="0">
                <a:highlight>
                  <a:srgbClr val="FFFFFF"/>
                </a:highlight>
                <a:latin typeface="Consolas" panose="020B0609020204030204" pitchFamily="49" charset="0"/>
              </a:rPr>
              <a:t>/2))</a:t>
            </a:r>
            <a:endParaRPr lang="en-GB" sz="1200" dirty="0">
              <a:highlight>
                <a:srgbClr val="FFFFFF"/>
              </a:highlight>
              <a:latin typeface="Consolas" panose="020B0609020204030204" pitchFamily="49" charset="0"/>
            </a:endParaRPr>
          </a:p>
          <a:p>
            <a:endParaRPr lang="en-GB" sz="1200" dirty="0">
              <a:highlight>
                <a:srgbClr val="FFFFFF"/>
              </a:highlight>
              <a:latin typeface="Consolas" panose="020B0609020204030204" pitchFamily="49" charset="0"/>
            </a:endParaRPr>
          </a:p>
          <a:p>
            <a:r>
              <a:rPr lang="en-GB" sz="1200" dirty="0" err="1" smtClean="0">
                <a:highlight>
                  <a:srgbClr val="FFFFFF"/>
                </a:highlight>
                <a:latin typeface="Consolas" panose="020B0609020204030204" pitchFamily="49" charset="0"/>
              </a:rPr>
              <a:t>screenWidth</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sourceWidth</a:t>
            </a:r>
            <a:r>
              <a:rPr lang="en-GB" sz="1200" dirty="0">
                <a:highlight>
                  <a:srgbClr val="FFFFFF"/>
                </a:highlight>
                <a:latin typeface="Consolas" panose="020B0609020204030204" pitchFamily="49" charset="0"/>
              </a:rPr>
              <a:t> * </a:t>
            </a:r>
            <a:r>
              <a:rPr lang="en-GB" sz="1200" dirty="0" err="1">
                <a:highlight>
                  <a:srgbClr val="FFFFFF"/>
                </a:highlight>
                <a:latin typeface="Consolas" panose="020B0609020204030204" pitchFamily="49" charset="0"/>
              </a:rPr>
              <a:t>screenXScale</a:t>
            </a:r>
            <a:r>
              <a:rPr lang="en-GB" sz="1200" dirty="0">
                <a:highlight>
                  <a:srgbClr val="FFFFFF"/>
                </a:highlight>
                <a:latin typeface="Consolas" panose="020B0609020204030204" pitchFamily="49" charset="0"/>
              </a:rPr>
              <a:t>;</a:t>
            </a:r>
          </a:p>
          <a:p>
            <a:r>
              <a:rPr lang="en-GB" sz="1200" dirty="0" err="1" smtClean="0">
                <a:highlight>
                  <a:srgbClr val="FFFFFF"/>
                </a:highlight>
                <a:latin typeface="Consolas" panose="020B0609020204030204" pitchFamily="49" charset="0"/>
              </a:rPr>
              <a:t>screenHeight</a:t>
            </a:r>
            <a:r>
              <a:rPr lang="en-GB" sz="1200" dirty="0" smtClean="0">
                <a:highlight>
                  <a:srgbClr val="FFFFFF"/>
                </a:highlight>
                <a:latin typeface="Consolas" panose="020B0609020204030204" pitchFamily="49" charset="0"/>
              </a:rPr>
              <a:t> </a:t>
            </a:r>
            <a:r>
              <a:rPr lang="en-GB" sz="1200" dirty="0">
                <a:highlight>
                  <a:srgbClr val="FFFFFF"/>
                </a:highlight>
                <a:latin typeface="Consolas" panose="020B0609020204030204" pitchFamily="49" charset="0"/>
              </a:rPr>
              <a:t>= </a:t>
            </a:r>
            <a:r>
              <a:rPr lang="en-GB" sz="1200" dirty="0" err="1">
                <a:highlight>
                  <a:srgbClr val="FFFFFF"/>
                </a:highlight>
                <a:latin typeface="Consolas" panose="020B0609020204030204" pitchFamily="49" charset="0"/>
              </a:rPr>
              <a:t>sourceHeight</a:t>
            </a:r>
            <a:r>
              <a:rPr lang="en-GB" sz="1200" dirty="0">
                <a:highlight>
                  <a:srgbClr val="FFFFFF"/>
                </a:highlight>
                <a:latin typeface="Consolas" panose="020B0609020204030204" pitchFamily="49" charset="0"/>
              </a:rPr>
              <a:t> * </a:t>
            </a:r>
            <a:r>
              <a:rPr lang="en-GB" sz="1200" dirty="0" err="1">
                <a:highlight>
                  <a:srgbClr val="FFFFFF"/>
                </a:highlight>
                <a:latin typeface="Consolas" panose="020B0609020204030204" pitchFamily="49" charset="0"/>
              </a:rPr>
              <a:t>screenYScale</a:t>
            </a:r>
            <a:r>
              <a:rPr lang="en-GB" sz="1200" dirty="0">
                <a:highlight>
                  <a:srgbClr val="FFFFFF"/>
                </a:highlight>
                <a:latin typeface="Consolas" panose="020B0609020204030204" pitchFamily="49" charset="0"/>
              </a:rPr>
              <a:t>;</a:t>
            </a:r>
            <a:endParaRPr lang="en-GB" sz="1200" dirty="0">
              <a:highlight>
                <a:srgbClr val="FFFFFF"/>
              </a:highlight>
              <a:latin typeface="Consolas" panose="020B0609020204030204" pitchFamily="49" charset="0"/>
            </a:endParaRPr>
          </a:p>
        </p:txBody>
      </p:sp>
      <p:grpSp>
        <p:nvGrpSpPr>
          <p:cNvPr id="50" name="Group 49"/>
          <p:cNvGrpSpPr/>
          <p:nvPr/>
        </p:nvGrpSpPr>
        <p:grpSpPr>
          <a:xfrm>
            <a:off x="4499992" y="2287132"/>
            <a:ext cx="3020943" cy="2261142"/>
            <a:chOff x="1331640" y="2735670"/>
            <a:chExt cx="3020943" cy="2261142"/>
          </a:xfrm>
        </p:grpSpPr>
        <p:pic>
          <p:nvPicPr>
            <p:cNvPr id="3" name="Picture 2"/>
            <p:cNvPicPr>
              <a:picLocks noChangeAspect="1"/>
            </p:cNvPicPr>
            <p:nvPr/>
          </p:nvPicPr>
          <p:blipFill>
            <a:blip r:embed="rId5"/>
            <a:stretch>
              <a:fillRect/>
            </a:stretch>
          </p:blipFill>
          <p:spPr>
            <a:xfrm>
              <a:off x="1403648" y="2765744"/>
              <a:ext cx="2948935" cy="2231068"/>
            </a:xfrm>
            <a:prstGeom prst="rect">
              <a:avLst/>
            </a:prstGeom>
          </p:spPr>
        </p:pic>
        <p:sp>
          <p:nvSpPr>
            <p:cNvPr id="33" name="Oval 32"/>
            <p:cNvSpPr/>
            <p:nvPr/>
          </p:nvSpPr>
          <p:spPr>
            <a:xfrm>
              <a:off x="1395464" y="2735670"/>
              <a:ext cx="70409" cy="70409"/>
            </a:xfrm>
            <a:prstGeom prst="ellipse">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395464" y="2765744"/>
              <a:ext cx="679554" cy="246221"/>
            </a:xfrm>
            <a:prstGeom prst="rect">
              <a:avLst/>
            </a:prstGeom>
          </p:spPr>
          <p:txBody>
            <a:bodyPr wrap="square">
              <a:spAutoFit/>
            </a:bodyPr>
            <a:lstStyle/>
            <a:p>
              <a:r>
                <a:rPr lang="en-GB" sz="1000" dirty="0" smtClean="0">
                  <a:solidFill>
                    <a:srgbClr val="000000"/>
                  </a:solidFill>
                  <a:highlight>
                    <a:srgbClr val="FFFFFF"/>
                  </a:highlight>
                  <a:latin typeface="Consolas" panose="020B0609020204030204" pitchFamily="49" charset="0"/>
                </a:rPr>
                <a:t>[0, </a:t>
              </a:r>
              <a:r>
                <a:rPr lang="en-GB" sz="1000" dirty="0">
                  <a:solidFill>
                    <a:srgbClr val="000000"/>
                  </a:solidFill>
                  <a:highlight>
                    <a:srgbClr val="FFFFFF"/>
                  </a:highlight>
                  <a:latin typeface="Consolas" panose="020B0609020204030204" pitchFamily="49" charset="0"/>
                </a:rPr>
                <a:t>0</a:t>
              </a:r>
              <a:r>
                <a:rPr lang="en-GB" sz="1000" dirty="0" smtClean="0">
                  <a:solidFill>
                    <a:srgbClr val="000000"/>
                  </a:solidFill>
                  <a:highlight>
                    <a:srgbClr val="FFFFFF"/>
                  </a:highlight>
                  <a:latin typeface="Consolas" panose="020B0609020204030204" pitchFamily="49" charset="0"/>
                </a:rPr>
                <a:t>]</a:t>
              </a:r>
              <a:endParaRPr lang="en-GB" sz="1000" dirty="0"/>
            </a:p>
          </p:txBody>
        </p:sp>
        <p:cxnSp>
          <p:nvCxnSpPr>
            <p:cNvPr id="36" name="Straight Arrow Connector 35"/>
            <p:cNvCxnSpPr/>
            <p:nvPr/>
          </p:nvCxnSpPr>
          <p:spPr>
            <a:xfrm flipH="1">
              <a:off x="1474279" y="2735670"/>
              <a:ext cx="2861586" cy="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rot="16200000">
              <a:off x="1019778" y="4334810"/>
              <a:ext cx="1042392" cy="246221"/>
            </a:xfrm>
            <a:prstGeom prst="rect">
              <a:avLst/>
            </a:prstGeom>
          </p:spPr>
          <p:txBody>
            <a:bodyPr wrap="square">
              <a:spAutoFit/>
            </a:bodyPr>
            <a:lstStyle/>
            <a:p>
              <a:r>
                <a:rPr lang="en-GB" sz="1000" dirty="0" err="1" smtClean="0">
                  <a:solidFill>
                    <a:srgbClr val="000000"/>
                  </a:solidFill>
                  <a:highlight>
                    <a:srgbClr val="FFFFFF"/>
                  </a:highlight>
                  <a:latin typeface="Consolas" panose="020B0609020204030204" pitchFamily="49" charset="0"/>
                </a:rPr>
                <a:t>screen</a:t>
              </a:r>
              <a:r>
                <a:rPr lang="en-GB" sz="1000" dirty="0" err="1" smtClean="0">
                  <a:solidFill>
                    <a:srgbClr val="000000"/>
                  </a:solidFill>
                  <a:highlight>
                    <a:srgbClr val="FFFFFF"/>
                  </a:highlight>
                  <a:latin typeface="Consolas" panose="020B0609020204030204" pitchFamily="49" charset="0"/>
                </a:rPr>
                <a:t>Height</a:t>
              </a:r>
              <a:endParaRPr lang="en-GB" sz="1000" dirty="0"/>
            </a:p>
          </p:txBody>
        </p:sp>
        <p:sp>
          <p:nvSpPr>
            <p:cNvPr id="41" name="Rectangle 40"/>
            <p:cNvSpPr/>
            <p:nvPr/>
          </p:nvSpPr>
          <p:spPr>
            <a:xfrm>
              <a:off x="2401510" y="2765743"/>
              <a:ext cx="1042392" cy="246221"/>
            </a:xfrm>
            <a:prstGeom prst="rect">
              <a:avLst/>
            </a:prstGeom>
          </p:spPr>
          <p:txBody>
            <a:bodyPr wrap="square">
              <a:spAutoFit/>
            </a:bodyPr>
            <a:lstStyle/>
            <a:p>
              <a:r>
                <a:rPr lang="en-GB" sz="1000" dirty="0" err="1" smtClean="0">
                  <a:solidFill>
                    <a:srgbClr val="000000"/>
                  </a:solidFill>
                  <a:highlight>
                    <a:srgbClr val="FFFFFF"/>
                  </a:highlight>
                  <a:latin typeface="Consolas" panose="020B0609020204030204" pitchFamily="49" charset="0"/>
                </a:rPr>
                <a:t>screenWidth</a:t>
              </a:r>
              <a:endParaRPr lang="en-GB" sz="1000" dirty="0"/>
            </a:p>
          </p:txBody>
        </p:sp>
        <p:cxnSp>
          <p:nvCxnSpPr>
            <p:cNvPr id="44" name="Straight Arrow Connector 43"/>
            <p:cNvCxnSpPr/>
            <p:nvPr/>
          </p:nvCxnSpPr>
          <p:spPr>
            <a:xfrm flipV="1">
              <a:off x="1331640" y="2735670"/>
              <a:ext cx="0" cy="2148711"/>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417863" y="3008905"/>
              <a:ext cx="561849" cy="9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0164707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Effect transition="in" filter="fade">
                                      <p:cBhvr>
                                        <p:cTn id="20" dur="500"/>
                                        <p:tgtEl>
                                          <p:spTgt spid="30">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animEffect transition="in" filter="fade">
                                      <p:cBhvr>
                                        <p:cTn id="23" dur="500"/>
                                        <p:tgtEl>
                                          <p:spTgt spid="3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500"/>
                                        <p:tgtEl>
                                          <p:spTgt spid="3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xEl>
                                              <p:pRg st="4" end="4"/>
                                            </p:txEl>
                                          </p:spTgt>
                                        </p:tgtEl>
                                        <p:attrNameLst>
                                          <p:attrName>style.visibility</p:attrName>
                                        </p:attrNameLst>
                                      </p:cBhvr>
                                      <p:to>
                                        <p:strVal val="visible"/>
                                      </p:to>
                                    </p:set>
                                    <p:animEffect transition="in" filter="fade">
                                      <p:cBhvr>
                                        <p:cTn id="31" dur="500"/>
                                        <p:tgtEl>
                                          <p:spTgt spid="30">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xEl>
                                              <p:pRg st="5" end="5"/>
                                            </p:txEl>
                                          </p:spTgt>
                                        </p:tgtEl>
                                        <p:attrNameLst>
                                          <p:attrName>style.visibility</p:attrName>
                                        </p:attrNameLst>
                                      </p:cBhvr>
                                      <p:to>
                                        <p:strVal val="visible"/>
                                      </p:to>
                                    </p:set>
                                    <p:animEffect transition="in" filter="fade">
                                      <p:cBhvr>
                                        <p:cTn id="34" dur="500"/>
                                        <p:tgtEl>
                                          <p:spTgt spid="30">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fade">
                                      <p:cBhvr>
                                        <p:cTn id="37" dur="500"/>
                                        <p:tgtEl>
                                          <p:spTgt spid="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xEl>
                                              <p:pRg st="7" end="7"/>
                                            </p:txEl>
                                          </p:spTgt>
                                        </p:tgtEl>
                                        <p:attrNameLst>
                                          <p:attrName>style.visibility</p:attrName>
                                        </p:attrNameLst>
                                      </p:cBhvr>
                                      <p:to>
                                        <p:strVal val="visible"/>
                                      </p:to>
                                    </p:set>
                                    <p:animEffect transition="in" filter="fade">
                                      <p:cBhvr>
                                        <p:cTn id="42" dur="500"/>
                                        <p:tgtEl>
                                          <p:spTgt spid="30">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xEl>
                                              <p:pRg st="8" end="8"/>
                                            </p:txEl>
                                          </p:spTgt>
                                        </p:tgtEl>
                                        <p:attrNameLst>
                                          <p:attrName>style.visibility</p:attrName>
                                        </p:attrNameLst>
                                      </p:cBhvr>
                                      <p:to>
                                        <p:strVal val="visible"/>
                                      </p:to>
                                    </p:set>
                                    <p:animEffect transition="in" filter="fade">
                                      <p:cBhvr>
                                        <p:cTn id="45" dur="500"/>
                                        <p:tgtEl>
                                          <p:spTgt spid="30">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0">
                                            <p:txEl>
                                              <p:pRg st="9" end="9"/>
                                            </p:txEl>
                                          </p:spTgt>
                                        </p:tgtEl>
                                        <p:attrNameLst>
                                          <p:attrName>style.visibility</p:attrName>
                                        </p:attrNameLst>
                                      </p:cBhvr>
                                      <p:to>
                                        <p:strVal val="visible"/>
                                      </p:to>
                                    </p:set>
                                    <p:animEffect transition="in" filter="fade">
                                      <p:cBhvr>
                                        <p:cTn id="48" dur="500"/>
                                        <p:tgtEl>
                                          <p:spTgt spid="30">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
                                            <p:txEl>
                                              <p:pRg st="11" end="11"/>
                                            </p:txEl>
                                          </p:spTgt>
                                        </p:tgtEl>
                                        <p:attrNameLst>
                                          <p:attrName>style.visibility</p:attrName>
                                        </p:attrNameLst>
                                      </p:cBhvr>
                                      <p:to>
                                        <p:strVal val="visible"/>
                                      </p:to>
                                    </p:set>
                                    <p:animEffect transition="in" filter="fade">
                                      <p:cBhvr>
                                        <p:cTn id="53" dur="500"/>
                                        <p:tgtEl>
                                          <p:spTgt spid="30">
                                            <p:txEl>
                                              <p:pRg st="11" end="11"/>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0">
                                            <p:txEl>
                                              <p:pRg st="12" end="12"/>
                                            </p:txEl>
                                          </p:spTgt>
                                        </p:tgtEl>
                                        <p:attrNameLst>
                                          <p:attrName>style.visibility</p:attrName>
                                        </p:attrNameLst>
                                      </p:cBhvr>
                                      <p:to>
                                        <p:strVal val="visible"/>
                                      </p:to>
                                    </p:set>
                                    <p:animEffect transition="in" filter="fade">
                                      <p:cBhvr>
                                        <p:cTn id="57" dur="500"/>
                                        <p:tgtEl>
                                          <p:spTgt spid="3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lipstream">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013C18A35F34ABB124A623B7462F5" ma:contentTypeVersion="0" ma:contentTypeDescription="Create a new document." ma:contentTypeScope="" ma:versionID="c8b53229ef314644a75f5a9f7c013cc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877210-933A-4F85-9D54-2840CB48B453}"/>
</file>

<file path=customXml/itemProps2.xml><?xml version="1.0" encoding="utf-8"?>
<ds:datastoreItem xmlns:ds="http://schemas.openxmlformats.org/officeDocument/2006/customXml" ds:itemID="{A62630C2-7D64-4663-966C-5C101861F069}"/>
</file>

<file path=customXml/itemProps3.xml><?xml version="1.0" encoding="utf-8"?>
<ds:datastoreItem xmlns:ds="http://schemas.openxmlformats.org/officeDocument/2006/customXml" ds:itemID="{B11B591A-8425-48CE-B006-1CAA31A412F9}"/>
</file>

<file path=docProps/app.xml><?xml version="1.0" encoding="utf-8"?>
<Properties xmlns="http://schemas.openxmlformats.org/officeDocument/2006/extended-properties" xmlns:vt="http://schemas.openxmlformats.org/officeDocument/2006/docPropsVTypes">
  <Template>Slipstream</Template>
  <TotalTime>0</TotalTime>
  <Words>654</Words>
  <Application>Microsoft Office PowerPoint</Application>
  <PresentationFormat>On-screen Show (16:9)</PresentationFormat>
  <Paragraphs>124</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Consolas</vt:lpstr>
      <vt:lpstr>Georgia</vt:lpstr>
      <vt:lpstr>Trebuchet MS</vt:lpstr>
      <vt:lpstr>Slipstream</vt:lpstr>
      <vt:lpstr>Viewports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2013-01-08T13:39:25Z</dcterms:created>
  <dcterms:modified xsi:type="dcterms:W3CDTF">2014-10-15T14:47:01Z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0x010100E77013C18A35F34ABB124A623B7462F5</vt:lpwstr>
  </property>
</Properties>
</file>